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05" r:id="rId1"/>
  </p:sldMasterIdLst>
  <p:sldIdLst>
    <p:sldId id="256" r:id="rId2"/>
    <p:sldId id="257" r:id="rId3"/>
    <p:sldId id="261" r:id="rId4"/>
    <p:sldId id="259" r:id="rId5"/>
    <p:sldId id="258" r:id="rId6"/>
    <p:sldId id="260"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47" d="100"/>
          <a:sy n="47" d="100"/>
        </p:scale>
        <p:origin x="744" y="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494369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Date Placeholder 2"/>
          <p:cNvSpPr>
            <a:spLocks noGrp="1"/>
          </p:cNvSpPr>
          <p:nvPr>
            <p:ph type="dt" sz="half" idx="10"/>
          </p:nvPr>
        </p:nvSpPr>
        <p:spPr/>
        <p:txBody>
          <a:bodyPr/>
          <a:lstStyle/>
          <a:p>
            <a:fld id="{B61BEF0D-F0BB-DE4B-95CE-6DB70DBA9567}" type="datetimeFigureOut">
              <a:rPr lang="en-US" smtClean="0"/>
              <a:pPr/>
              <a:t>9/29/2015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2341037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9/29/2015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704331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9/29/2015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7970675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9/29/2015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12789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9/29/2015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2660452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9/29/2015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379236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0702859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053340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910787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9/29/2015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1515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9/29/2015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614676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9/29/2015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350066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9/29/2015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439436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9/29/2015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1536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9/29/2015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1821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9/29/2015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201732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B61BEF0D-F0BB-DE4B-95CE-6DB70DBA9567}" type="datetimeFigureOut">
              <a:rPr lang="en-US" smtClean="0"/>
              <a:pPr/>
              <a:t>9/29/2015</a:t>
            </a:fld>
            <a:endParaRPr lang="en-US"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3049291"/>
      </p:ext>
    </p:extLst>
  </p:cSld>
  <p:clrMap bg1="dk1" tx1="lt1" bg2="dk2" tx2="lt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 id="2147483717" r:id="rId12"/>
    <p:sldLayoutId id="2147483718" r:id="rId13"/>
    <p:sldLayoutId id="2147483719" r:id="rId14"/>
    <p:sldLayoutId id="2147483720" r:id="rId15"/>
    <p:sldLayoutId id="2147483721" r:id="rId16"/>
    <p:sldLayoutId id="2147483722"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50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50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50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4pPr>
      <a:lvl5pPr marL="21145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slide" Target="slide24.xml"/><Relationship Id="rId13" Type="http://schemas.openxmlformats.org/officeDocument/2006/relationships/slide" Target="slide26.xml"/><Relationship Id="rId18" Type="http://schemas.openxmlformats.org/officeDocument/2006/relationships/slide" Target="slide28.xml"/><Relationship Id="rId26" Type="http://schemas.openxmlformats.org/officeDocument/2006/relationships/slide" Target="slide60.xml"/><Relationship Id="rId3" Type="http://schemas.openxmlformats.org/officeDocument/2006/relationships/slide" Target="slide22.xml"/><Relationship Id="rId21" Type="http://schemas.openxmlformats.org/officeDocument/2006/relationships/slide" Target="slide58.xml"/><Relationship Id="rId7" Type="http://schemas.openxmlformats.org/officeDocument/2006/relationships/slide" Target="slide14.xml"/><Relationship Id="rId12" Type="http://schemas.openxmlformats.org/officeDocument/2006/relationships/slide" Target="slide16.xml"/><Relationship Id="rId17" Type="http://schemas.openxmlformats.org/officeDocument/2006/relationships/slide" Target="slide18.xml"/><Relationship Id="rId25" Type="http://schemas.openxmlformats.org/officeDocument/2006/relationships/slide" Target="slide50.xml"/><Relationship Id="rId2" Type="http://schemas.openxmlformats.org/officeDocument/2006/relationships/slide" Target="slide12.xml"/><Relationship Id="rId16" Type="http://schemas.openxmlformats.org/officeDocument/2006/relationships/slide" Target="slide56.xml"/><Relationship Id="rId20" Type="http://schemas.openxmlformats.org/officeDocument/2006/relationships/slide" Target="slide48.xml"/><Relationship Id="rId1" Type="http://schemas.openxmlformats.org/officeDocument/2006/relationships/slideLayout" Target="../slideLayouts/slideLayout2.xml"/><Relationship Id="rId6" Type="http://schemas.openxmlformats.org/officeDocument/2006/relationships/slide" Target="slide52.xml"/><Relationship Id="rId11" Type="http://schemas.openxmlformats.org/officeDocument/2006/relationships/slide" Target="slide54.xml"/><Relationship Id="rId24" Type="http://schemas.openxmlformats.org/officeDocument/2006/relationships/slide" Target="slide40.xml"/><Relationship Id="rId5" Type="http://schemas.openxmlformats.org/officeDocument/2006/relationships/slide" Target="slide42.xml"/><Relationship Id="rId15" Type="http://schemas.openxmlformats.org/officeDocument/2006/relationships/slide" Target="slide46.xml"/><Relationship Id="rId23" Type="http://schemas.openxmlformats.org/officeDocument/2006/relationships/slide" Target="slide30.xml"/><Relationship Id="rId10" Type="http://schemas.openxmlformats.org/officeDocument/2006/relationships/slide" Target="slide44.xml"/><Relationship Id="rId19" Type="http://schemas.openxmlformats.org/officeDocument/2006/relationships/slide" Target="slide38.xml"/><Relationship Id="rId4" Type="http://schemas.openxmlformats.org/officeDocument/2006/relationships/slide" Target="slide32.xml"/><Relationship Id="rId9" Type="http://schemas.openxmlformats.org/officeDocument/2006/relationships/slide" Target="slide34.xml"/><Relationship Id="rId14" Type="http://schemas.openxmlformats.org/officeDocument/2006/relationships/slide" Target="slide36.xml"/><Relationship Id="rId22" Type="http://schemas.openxmlformats.org/officeDocument/2006/relationships/slide" Target="slide2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t>Carboxylic Acids</a:t>
            </a:r>
            <a:endParaRPr lang="en-CA" dirty="0"/>
          </a:p>
        </p:txBody>
      </p:sp>
      <p:sp>
        <p:nvSpPr>
          <p:cNvPr id="3" name="Subtitle 2"/>
          <p:cNvSpPr>
            <a:spLocks noGrp="1"/>
          </p:cNvSpPr>
          <p:nvPr>
            <p:ph type="subTitle" idx="1"/>
          </p:nvPr>
        </p:nvSpPr>
        <p:spPr/>
        <p:txBody>
          <a:bodyPr/>
          <a:lstStyle/>
          <a:p>
            <a:r>
              <a:rPr lang="en-CA" dirty="0" smtClean="0"/>
              <a:t>By Dale &amp; Cameron</a:t>
            </a:r>
            <a:endParaRPr lang="en-CA" dirty="0"/>
          </a:p>
        </p:txBody>
      </p:sp>
    </p:spTree>
    <p:extLst>
      <p:ext uri="{BB962C8B-B14F-4D97-AF65-F5344CB8AC3E}">
        <p14:creationId xmlns:p14="http://schemas.microsoft.com/office/powerpoint/2010/main" val="12409918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CA" sz="600" dirty="0">
              <a:solidFill>
                <a:schemeClr val="bg1"/>
              </a:solidFill>
            </a:endParaRPr>
          </a:p>
        </p:txBody>
      </p:sp>
      <p:sp>
        <p:nvSpPr>
          <p:cNvPr id="3" name="Content Placeholder 2"/>
          <p:cNvSpPr>
            <a:spLocks noGrp="1"/>
          </p:cNvSpPr>
          <p:nvPr>
            <p:ph idx="1"/>
          </p:nvPr>
        </p:nvSpPr>
        <p:spPr/>
        <p:txBody>
          <a:bodyPr>
            <a:normAutofit/>
          </a:bodyPr>
          <a:lstStyle/>
          <a:p>
            <a:endParaRPr lang="en-CA" dirty="0"/>
          </a:p>
        </p:txBody>
      </p:sp>
      <p:sp>
        <p:nvSpPr>
          <p:cNvPr id="5" name="Rectangle 4"/>
          <p:cNvSpPr/>
          <p:nvPr/>
        </p:nvSpPr>
        <p:spPr>
          <a:xfrm>
            <a:off x="781050" y="1570103"/>
            <a:ext cx="8124825" cy="1200329"/>
          </a:xfrm>
          <a:prstGeom prst="rect">
            <a:avLst/>
          </a:prstGeom>
          <a:noFill/>
          <a:effectLst>
            <a:outerShdw blurRad="50800" dist="38100" dir="10800000" algn="r" rotWithShape="0">
              <a:prstClr val="black">
                <a:alpha val="40000"/>
              </a:prstClr>
            </a:outerShdw>
            <a:reflection blurRad="6350" stA="50000" endA="300" endPos="55000" dir="5400000" sy="-100000" algn="bl" rotWithShape="0"/>
          </a:effectLst>
        </p:spPr>
        <p:txBody>
          <a:bodyPr wrap="square" lIns="91440" tIns="45720" rIns="91440" bIns="45720">
            <a:spAutoFit/>
            <a:scene3d>
              <a:camera prst="isometricOffAxis1Right"/>
              <a:lightRig rig="threePt" dir="t"/>
            </a:scene3d>
          </a:bodyPr>
          <a:lstStyle/>
          <a:p>
            <a:pPr algn="ctr"/>
            <a:r>
              <a:rPr lang="en-US" sz="7200" b="0" cap="none" spc="0" dirty="0" smtClean="0">
                <a:ln w="0"/>
                <a:solidFill>
                  <a:schemeClr val="bg1"/>
                </a:solidFill>
                <a:effectLst>
                  <a:outerShdw blurRad="38100" dist="25400" dir="5400000" algn="ctr" rotWithShape="0">
                    <a:srgbClr val="6E747A">
                      <a:alpha val="43000"/>
                    </a:srgbClr>
                  </a:outerShdw>
                  <a:reflection blurRad="6350" stA="50000" endA="300" endPos="50000" dist="60007" dir="5400000" sy="-100000" algn="bl" rotWithShape="0"/>
                </a:effectLst>
              </a:rPr>
              <a:t>Jeopardy</a:t>
            </a:r>
            <a:endParaRPr lang="en-US" sz="7200" b="0" cap="none" spc="0" dirty="0">
              <a:ln w="0"/>
              <a:solidFill>
                <a:schemeClr val="bg1"/>
              </a:solidFill>
              <a:effectLst>
                <a:outerShdw blurRad="38100" dist="25400" dir="5400000" algn="ctr" rotWithShape="0">
                  <a:srgbClr val="6E747A">
                    <a:alpha val="43000"/>
                  </a:srgbClr>
                </a:outerShdw>
                <a:reflection blurRad="6350" stA="50000" endA="300" endPos="50000" dist="60007" dir="5400000" sy="-100000" algn="bl" rotWithShape="0"/>
              </a:effectLst>
            </a:endParaRPr>
          </a:p>
        </p:txBody>
      </p:sp>
    </p:spTree>
    <p:extLst>
      <p:ext uri="{BB962C8B-B14F-4D97-AF65-F5344CB8AC3E}">
        <p14:creationId xmlns:p14="http://schemas.microsoft.com/office/powerpoint/2010/main" val="121859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
                                            <p:txEl>
                                              <p:pRg st="0" end="0"/>
                                            </p:txEl>
                                          </p:spTgt>
                                        </p:tgtEl>
                                        <p:attrNameLst>
                                          <p:attrName>ppt_h</p:attrName>
                                        </p:attrNameLst>
                                      </p:cBhvr>
                                      <p:tavLst>
                                        <p:tav tm="0">
                                          <p:val>
                                            <p:fltVal val="0"/>
                                          </p:val>
                                        </p:tav>
                                        <p:tav tm="100000">
                                          <p:val>
                                            <p:strVal val="#ppt_h"/>
                                          </p:val>
                                        </p:tav>
                                      </p:tavLst>
                                    </p:anim>
                                    <p:anim calcmode="lin" valueType="num">
                                      <p:cBhvr>
                                        <p:cTn id="9" dur="500" fill="hold"/>
                                        <p:tgtEl>
                                          <p:spTgt spid="5">
                                            <p:txEl>
                                              <p:pRg st="0" end="0"/>
                                            </p:txEl>
                                          </p:spTgt>
                                        </p:tgtEl>
                                        <p:attrNameLst>
                                          <p:attrName>style.rotation</p:attrName>
                                        </p:attrNameLst>
                                      </p:cBhvr>
                                      <p:tavLst>
                                        <p:tav tm="0">
                                          <p:val>
                                            <p:fltVal val="90"/>
                                          </p:val>
                                        </p:tav>
                                        <p:tav tm="100000">
                                          <p:val>
                                            <p:fltVal val="0"/>
                                          </p:val>
                                        </p:tav>
                                      </p:tavLst>
                                    </p:anim>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nodePh="1">
                                  <p:stCondLst>
                                    <p:cond delay="0"/>
                                  </p:stCondLst>
                                  <p:endCondLst>
                                    <p:cond evt="begin" delay="0">
                                      <p:tn val="13"/>
                                    </p:cond>
                                  </p:end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834253147"/>
              </p:ext>
            </p:extLst>
          </p:nvPr>
        </p:nvGraphicFramePr>
        <p:xfrm>
          <a:off x="684213" y="685800"/>
          <a:ext cx="8534400" cy="2494280"/>
        </p:xfrm>
        <a:graphic>
          <a:graphicData uri="http://schemas.openxmlformats.org/drawingml/2006/table">
            <a:tbl>
              <a:tblPr firstRow="1" bandRow="1">
                <a:tableStyleId>{7E9639D4-E3E2-4D34-9284-5A2195B3D0D7}</a:tableStyleId>
              </a:tblPr>
              <a:tblGrid>
                <a:gridCol w="1706880"/>
                <a:gridCol w="1706880"/>
                <a:gridCol w="1706880"/>
                <a:gridCol w="1706880"/>
                <a:gridCol w="1706880"/>
              </a:tblGrid>
              <a:tr h="370840">
                <a:tc>
                  <a:txBody>
                    <a:bodyPr/>
                    <a:lstStyle/>
                    <a:p>
                      <a:pPr algn="ctr"/>
                      <a:r>
                        <a:rPr lang="en-CA" dirty="0" smtClean="0"/>
                        <a:t>Naming &amp;</a:t>
                      </a:r>
                      <a:r>
                        <a:rPr lang="en-CA" baseline="0" dirty="0" smtClean="0"/>
                        <a:t> Formulas</a:t>
                      </a:r>
                      <a:endParaRPr lang="en-C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CA" dirty="0" smtClean="0"/>
                        <a:t>General Structure</a:t>
                      </a:r>
                      <a:endParaRPr lang="en-C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CA" dirty="0" smtClean="0"/>
                        <a:t>Everyday Uses</a:t>
                      </a:r>
                      <a:endParaRPr lang="en-C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CA" dirty="0" smtClean="0"/>
                        <a:t>Reactions</a:t>
                      </a:r>
                      <a:endParaRPr lang="en-C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CA" dirty="0" smtClean="0"/>
                        <a:t>General</a:t>
                      </a:r>
                      <a:r>
                        <a:rPr lang="en-CA" baseline="0" dirty="0" smtClean="0"/>
                        <a:t> Information</a:t>
                      </a:r>
                      <a:endParaRPr lang="en-C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en-CA" sz="1800" dirty="0" smtClean="0">
                          <a:solidFill>
                            <a:schemeClr val="bg1"/>
                          </a:solidFill>
                          <a:hlinkClick r:id="rId2" action="ppaction://hlinksldjump"/>
                        </a:rPr>
                        <a:t>200</a:t>
                      </a:r>
                      <a:endParaRPr lang="en-CA" sz="18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CA" sz="1800" dirty="0" smtClean="0">
                          <a:solidFill>
                            <a:schemeClr val="bg1"/>
                          </a:solidFill>
                          <a:hlinkClick r:id="rId3" action="ppaction://hlinksldjump"/>
                        </a:rPr>
                        <a:t>200</a:t>
                      </a:r>
                      <a:endParaRPr lang="en-CA" sz="18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CA" sz="1800" dirty="0" smtClean="0">
                          <a:solidFill>
                            <a:schemeClr val="bg1"/>
                          </a:solidFill>
                          <a:hlinkClick r:id="rId4" action="ppaction://hlinksldjump"/>
                        </a:rPr>
                        <a:t>200</a:t>
                      </a:r>
                      <a:endParaRPr lang="en-CA" sz="18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CA" sz="1800" dirty="0" smtClean="0">
                          <a:solidFill>
                            <a:schemeClr val="bg1"/>
                          </a:solidFill>
                          <a:hlinkClick r:id="rId5" action="ppaction://hlinksldjump"/>
                        </a:rPr>
                        <a:t>200</a:t>
                      </a:r>
                      <a:endParaRPr lang="en-CA" sz="18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CA" sz="1800" dirty="0" smtClean="0">
                          <a:solidFill>
                            <a:schemeClr val="bg1"/>
                          </a:solidFill>
                          <a:hlinkClick r:id="rId6" action="ppaction://hlinksldjump"/>
                        </a:rPr>
                        <a:t>200</a:t>
                      </a:r>
                      <a:endParaRPr lang="en-CA" sz="18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CA" dirty="0" smtClean="0">
                          <a:solidFill>
                            <a:schemeClr val="bg1"/>
                          </a:solidFill>
                          <a:hlinkClick r:id="rId7" action="ppaction://hlinksldjump"/>
                        </a:rPr>
                        <a:t>400</a:t>
                      </a:r>
                      <a:endParaRPr lang="en-CA"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CA" dirty="0" smtClean="0">
                          <a:solidFill>
                            <a:schemeClr val="bg1"/>
                          </a:solidFill>
                          <a:hlinkClick r:id="rId8" action="ppaction://hlinksldjump"/>
                        </a:rPr>
                        <a:t>400</a:t>
                      </a:r>
                      <a:endParaRPr lang="en-CA"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CA" dirty="0" smtClean="0">
                          <a:solidFill>
                            <a:schemeClr val="bg1"/>
                          </a:solidFill>
                          <a:hlinkClick r:id="rId9" action="ppaction://hlinksldjump"/>
                        </a:rPr>
                        <a:t>400</a:t>
                      </a:r>
                      <a:endParaRPr lang="en-CA"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CA" dirty="0" smtClean="0">
                          <a:solidFill>
                            <a:schemeClr val="bg1"/>
                          </a:solidFill>
                          <a:hlinkClick r:id="rId10" action="ppaction://hlinksldjump"/>
                        </a:rPr>
                        <a:t>400</a:t>
                      </a:r>
                      <a:endParaRPr lang="en-CA"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CA" dirty="0" smtClean="0">
                          <a:solidFill>
                            <a:schemeClr val="bg1"/>
                          </a:solidFill>
                          <a:hlinkClick r:id="rId11" action="ppaction://hlinksldjump"/>
                        </a:rPr>
                        <a:t>400</a:t>
                      </a:r>
                      <a:endParaRPr lang="en-CA"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CA" dirty="0" smtClean="0">
                          <a:solidFill>
                            <a:schemeClr val="bg1"/>
                          </a:solidFill>
                          <a:hlinkClick r:id="rId12" action="ppaction://hlinksldjump"/>
                        </a:rPr>
                        <a:t>600</a:t>
                      </a:r>
                      <a:endParaRPr lang="en-CA"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CA" dirty="0" smtClean="0">
                          <a:solidFill>
                            <a:schemeClr val="bg1"/>
                          </a:solidFill>
                          <a:hlinkClick r:id="rId13" action="ppaction://hlinksldjump"/>
                        </a:rPr>
                        <a:t>600</a:t>
                      </a:r>
                      <a:endParaRPr lang="en-CA"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CA" dirty="0" smtClean="0">
                          <a:solidFill>
                            <a:schemeClr val="bg1"/>
                          </a:solidFill>
                          <a:hlinkClick r:id="rId14" action="ppaction://hlinksldjump"/>
                        </a:rPr>
                        <a:t>600</a:t>
                      </a:r>
                      <a:endParaRPr lang="en-CA"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CA" dirty="0" smtClean="0">
                          <a:solidFill>
                            <a:schemeClr val="bg1"/>
                          </a:solidFill>
                          <a:hlinkClick r:id="rId15" action="ppaction://hlinksldjump"/>
                        </a:rPr>
                        <a:t>600</a:t>
                      </a:r>
                      <a:endParaRPr lang="en-CA"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CA" dirty="0" smtClean="0">
                          <a:solidFill>
                            <a:schemeClr val="bg1"/>
                          </a:solidFill>
                          <a:hlinkClick r:id="rId16" action="ppaction://hlinksldjump"/>
                        </a:rPr>
                        <a:t>600</a:t>
                      </a:r>
                      <a:endParaRPr lang="en-CA"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CA" dirty="0" smtClean="0">
                          <a:solidFill>
                            <a:schemeClr val="bg1"/>
                          </a:solidFill>
                          <a:hlinkClick r:id="rId17" action="ppaction://hlinksldjump"/>
                        </a:rPr>
                        <a:t>800</a:t>
                      </a:r>
                      <a:endParaRPr lang="en-CA"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CA" dirty="0" smtClean="0">
                          <a:solidFill>
                            <a:schemeClr val="bg1"/>
                          </a:solidFill>
                          <a:hlinkClick r:id="rId18" action="ppaction://hlinksldjump"/>
                        </a:rPr>
                        <a:t>800</a:t>
                      </a:r>
                      <a:endParaRPr lang="en-CA"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CA" dirty="0" smtClean="0">
                          <a:solidFill>
                            <a:schemeClr val="bg1"/>
                          </a:solidFill>
                          <a:hlinkClick r:id="rId19" action="ppaction://hlinksldjump"/>
                        </a:rPr>
                        <a:t>800</a:t>
                      </a:r>
                      <a:endParaRPr lang="en-CA"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CA" dirty="0" smtClean="0">
                          <a:solidFill>
                            <a:schemeClr val="bg1"/>
                          </a:solidFill>
                          <a:hlinkClick r:id="rId20" action="ppaction://hlinksldjump"/>
                        </a:rPr>
                        <a:t>800</a:t>
                      </a:r>
                      <a:endParaRPr lang="en-CA"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CA" dirty="0" smtClean="0">
                          <a:solidFill>
                            <a:schemeClr val="bg1"/>
                          </a:solidFill>
                          <a:hlinkClick r:id="rId21" action="ppaction://hlinksldjump"/>
                        </a:rPr>
                        <a:t>800</a:t>
                      </a:r>
                      <a:endParaRPr lang="en-CA"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CA" dirty="0" smtClean="0">
                          <a:solidFill>
                            <a:schemeClr val="bg1"/>
                          </a:solidFill>
                          <a:hlinkClick r:id="rId22" action="ppaction://hlinksldjump"/>
                        </a:rPr>
                        <a:t>1000</a:t>
                      </a:r>
                      <a:endParaRPr lang="en-CA"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CA" dirty="0" smtClean="0">
                          <a:solidFill>
                            <a:schemeClr val="bg1"/>
                          </a:solidFill>
                          <a:hlinkClick r:id="rId23" action="ppaction://hlinksldjump"/>
                        </a:rPr>
                        <a:t>1000</a:t>
                      </a:r>
                      <a:endParaRPr lang="en-CA"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CA" dirty="0" smtClean="0">
                          <a:solidFill>
                            <a:schemeClr val="bg1"/>
                          </a:solidFill>
                          <a:hlinkClick r:id="rId24" action="ppaction://hlinksldjump"/>
                        </a:rPr>
                        <a:t>1000</a:t>
                      </a:r>
                      <a:endParaRPr lang="en-CA"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CA" dirty="0" smtClean="0">
                          <a:solidFill>
                            <a:schemeClr val="bg1"/>
                          </a:solidFill>
                          <a:hlinkClick r:id="rId25" action="ppaction://hlinksldjump"/>
                        </a:rPr>
                        <a:t>1000</a:t>
                      </a:r>
                      <a:endParaRPr lang="en-CA"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CA" dirty="0" smtClean="0">
                          <a:solidFill>
                            <a:schemeClr val="bg1"/>
                          </a:solidFill>
                          <a:hlinkClick r:id="rId26" action="ppaction://hlinksldjump"/>
                        </a:rPr>
                        <a:t>1000</a:t>
                      </a:r>
                      <a:endParaRPr lang="en-CA"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7678025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dirty="0"/>
          </a:p>
        </p:txBody>
      </p:sp>
      <p:sp>
        <p:nvSpPr>
          <p:cNvPr id="3" name="Content Placeholder 2"/>
          <p:cNvSpPr>
            <a:spLocks noGrp="1"/>
          </p:cNvSpPr>
          <p:nvPr>
            <p:ph idx="1"/>
          </p:nvPr>
        </p:nvSpPr>
        <p:spPr/>
        <p:txBody>
          <a:bodyPr/>
          <a:lstStyle/>
          <a:p>
            <a:r>
              <a:rPr lang="en-CA" dirty="0" smtClean="0">
                <a:solidFill>
                  <a:schemeClr val="bg1"/>
                </a:solidFill>
              </a:rPr>
              <a:t>This carboxylic acid has the formula CH</a:t>
            </a:r>
            <a:r>
              <a:rPr lang="en-CA" sz="1050" dirty="0" smtClean="0">
                <a:solidFill>
                  <a:schemeClr val="bg1"/>
                </a:solidFill>
              </a:rPr>
              <a:t>3</a:t>
            </a:r>
            <a:r>
              <a:rPr lang="en-CA" dirty="0" smtClean="0">
                <a:solidFill>
                  <a:schemeClr val="bg1"/>
                </a:solidFill>
              </a:rPr>
              <a:t>COOH and is commonly known as acetic acid.</a:t>
            </a:r>
            <a:endParaRPr lang="en-CA" dirty="0">
              <a:solidFill>
                <a:schemeClr val="bg1"/>
              </a:solidFill>
            </a:endParaRPr>
          </a:p>
        </p:txBody>
      </p:sp>
    </p:spTree>
    <p:extLst>
      <p:ext uri="{BB962C8B-B14F-4D97-AF65-F5344CB8AC3E}">
        <p14:creationId xmlns:p14="http://schemas.microsoft.com/office/powerpoint/2010/main" val="4150126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u="sng" dirty="0">
                <a:solidFill>
                  <a:srgbClr val="FF0000"/>
                </a:solidFill>
                <a:hlinkClick r:id="rId2" action="ppaction://hlinksldjump"/>
              </a:rPr>
              <a:t>Back</a:t>
            </a:r>
            <a:endParaRPr lang="en-CA" b="1" u="sng" dirty="0">
              <a:solidFill>
                <a:srgbClr val="FF0000"/>
              </a:solidFill>
            </a:endParaRPr>
          </a:p>
        </p:txBody>
      </p:sp>
      <p:sp>
        <p:nvSpPr>
          <p:cNvPr id="3" name="Content Placeholder 2"/>
          <p:cNvSpPr>
            <a:spLocks noGrp="1"/>
          </p:cNvSpPr>
          <p:nvPr>
            <p:ph idx="1"/>
          </p:nvPr>
        </p:nvSpPr>
        <p:spPr/>
        <p:txBody>
          <a:bodyPr/>
          <a:lstStyle/>
          <a:p>
            <a:r>
              <a:rPr lang="en-CA" dirty="0" smtClean="0">
                <a:solidFill>
                  <a:schemeClr val="bg1"/>
                </a:solidFill>
              </a:rPr>
              <a:t>What is ethanoic </a:t>
            </a:r>
            <a:r>
              <a:rPr lang="en-CA" dirty="0">
                <a:solidFill>
                  <a:schemeClr val="bg1"/>
                </a:solidFill>
              </a:rPr>
              <a:t>a</a:t>
            </a:r>
            <a:r>
              <a:rPr lang="en-CA" dirty="0" smtClean="0">
                <a:solidFill>
                  <a:schemeClr val="bg1"/>
                </a:solidFill>
              </a:rPr>
              <a:t>cid</a:t>
            </a:r>
            <a:endParaRPr lang="en-CA" dirty="0">
              <a:solidFill>
                <a:schemeClr val="bg1"/>
              </a:solidFill>
            </a:endParaRPr>
          </a:p>
        </p:txBody>
      </p:sp>
    </p:spTree>
    <p:extLst>
      <p:ext uri="{BB962C8B-B14F-4D97-AF65-F5344CB8AC3E}">
        <p14:creationId xmlns:p14="http://schemas.microsoft.com/office/powerpoint/2010/main" val="24141580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r>
              <a:rPr lang="en-CA" dirty="0" smtClean="0">
                <a:solidFill>
                  <a:schemeClr val="bg1"/>
                </a:solidFill>
              </a:rPr>
              <a:t>Hexanoic acid is commonly known as what.</a:t>
            </a:r>
            <a:endParaRPr lang="en-CA" dirty="0">
              <a:solidFill>
                <a:schemeClr val="bg1"/>
              </a:solidFill>
            </a:endParaRPr>
          </a:p>
        </p:txBody>
      </p:sp>
    </p:spTree>
    <p:extLst>
      <p:ext uri="{BB962C8B-B14F-4D97-AF65-F5344CB8AC3E}">
        <p14:creationId xmlns:p14="http://schemas.microsoft.com/office/powerpoint/2010/main" val="4646853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u="sng" dirty="0">
                <a:solidFill>
                  <a:srgbClr val="FF0000"/>
                </a:solidFill>
                <a:hlinkClick r:id="rId2" action="ppaction://hlinksldjump"/>
              </a:rPr>
              <a:t>Back</a:t>
            </a:r>
            <a:endParaRPr lang="en-CA" dirty="0"/>
          </a:p>
        </p:txBody>
      </p:sp>
      <p:sp>
        <p:nvSpPr>
          <p:cNvPr id="3" name="Content Placeholder 2"/>
          <p:cNvSpPr>
            <a:spLocks noGrp="1"/>
          </p:cNvSpPr>
          <p:nvPr>
            <p:ph idx="1"/>
          </p:nvPr>
        </p:nvSpPr>
        <p:spPr/>
        <p:txBody>
          <a:bodyPr/>
          <a:lstStyle/>
          <a:p>
            <a:r>
              <a:rPr lang="en-CA" dirty="0" smtClean="0">
                <a:solidFill>
                  <a:schemeClr val="bg1"/>
                </a:solidFill>
              </a:rPr>
              <a:t>What is </a:t>
            </a:r>
            <a:r>
              <a:rPr lang="en-CA" dirty="0" err="1" smtClean="0">
                <a:solidFill>
                  <a:schemeClr val="bg1"/>
                </a:solidFill>
              </a:rPr>
              <a:t>caproic</a:t>
            </a:r>
            <a:r>
              <a:rPr lang="en-CA" dirty="0" smtClean="0">
                <a:solidFill>
                  <a:schemeClr val="bg1"/>
                </a:solidFill>
              </a:rPr>
              <a:t> acid</a:t>
            </a:r>
            <a:endParaRPr lang="en-CA" dirty="0">
              <a:solidFill>
                <a:schemeClr val="bg1"/>
              </a:solidFill>
            </a:endParaRPr>
          </a:p>
        </p:txBody>
      </p:sp>
    </p:spTree>
    <p:extLst>
      <p:ext uri="{BB962C8B-B14F-4D97-AF65-F5344CB8AC3E}">
        <p14:creationId xmlns:p14="http://schemas.microsoft.com/office/powerpoint/2010/main" val="20933502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r>
              <a:rPr lang="en-CA" dirty="0" smtClean="0">
                <a:solidFill>
                  <a:schemeClr val="bg1"/>
                </a:solidFill>
              </a:rPr>
              <a:t>The formula for propionic acid is what.</a:t>
            </a:r>
            <a:endParaRPr lang="en-CA" dirty="0">
              <a:solidFill>
                <a:schemeClr val="bg1"/>
              </a:solidFill>
            </a:endParaRPr>
          </a:p>
        </p:txBody>
      </p:sp>
    </p:spTree>
    <p:extLst>
      <p:ext uri="{BB962C8B-B14F-4D97-AF65-F5344CB8AC3E}">
        <p14:creationId xmlns:p14="http://schemas.microsoft.com/office/powerpoint/2010/main" val="12464960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u="sng" dirty="0">
                <a:solidFill>
                  <a:srgbClr val="FF0000"/>
                </a:solidFill>
                <a:hlinkClick r:id="rId2" action="ppaction://hlinksldjump"/>
              </a:rPr>
              <a:t>Back</a:t>
            </a:r>
            <a:endParaRPr lang="en-CA" dirty="0"/>
          </a:p>
        </p:txBody>
      </p:sp>
      <p:sp>
        <p:nvSpPr>
          <p:cNvPr id="3" name="Content Placeholder 2"/>
          <p:cNvSpPr>
            <a:spLocks noGrp="1"/>
          </p:cNvSpPr>
          <p:nvPr>
            <p:ph idx="1"/>
          </p:nvPr>
        </p:nvSpPr>
        <p:spPr/>
        <p:txBody>
          <a:bodyPr/>
          <a:lstStyle/>
          <a:p>
            <a:r>
              <a:rPr lang="en-CA" dirty="0" smtClean="0">
                <a:solidFill>
                  <a:schemeClr val="bg1"/>
                </a:solidFill>
              </a:rPr>
              <a:t>What is CH</a:t>
            </a:r>
            <a:r>
              <a:rPr lang="en-CA" sz="1050" dirty="0" smtClean="0">
                <a:solidFill>
                  <a:schemeClr val="bg1"/>
                </a:solidFill>
              </a:rPr>
              <a:t>3</a:t>
            </a:r>
            <a:r>
              <a:rPr lang="en-CA" dirty="0" smtClean="0">
                <a:solidFill>
                  <a:schemeClr val="bg1"/>
                </a:solidFill>
              </a:rPr>
              <a:t>CH</a:t>
            </a:r>
            <a:r>
              <a:rPr lang="en-CA" sz="1050" dirty="0" smtClean="0">
                <a:solidFill>
                  <a:schemeClr val="bg1"/>
                </a:solidFill>
              </a:rPr>
              <a:t>2</a:t>
            </a:r>
            <a:r>
              <a:rPr lang="en-CA" dirty="0" smtClean="0">
                <a:solidFill>
                  <a:schemeClr val="bg1"/>
                </a:solidFill>
              </a:rPr>
              <a:t>COOH.</a:t>
            </a:r>
            <a:endParaRPr lang="en-CA" dirty="0">
              <a:solidFill>
                <a:schemeClr val="bg1"/>
              </a:solidFill>
            </a:endParaRPr>
          </a:p>
        </p:txBody>
      </p:sp>
    </p:spTree>
    <p:extLst>
      <p:ext uri="{BB962C8B-B14F-4D97-AF65-F5344CB8AC3E}">
        <p14:creationId xmlns:p14="http://schemas.microsoft.com/office/powerpoint/2010/main" val="272174590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r>
              <a:rPr lang="en-CA" dirty="0" smtClean="0">
                <a:solidFill>
                  <a:schemeClr val="bg1"/>
                </a:solidFill>
              </a:rPr>
              <a:t>At what temperature (°C) does stearic acid melt.</a:t>
            </a:r>
            <a:endParaRPr lang="en-CA" dirty="0">
              <a:solidFill>
                <a:schemeClr val="bg1"/>
              </a:solidFill>
            </a:endParaRPr>
          </a:p>
        </p:txBody>
      </p:sp>
    </p:spTree>
    <p:extLst>
      <p:ext uri="{BB962C8B-B14F-4D97-AF65-F5344CB8AC3E}">
        <p14:creationId xmlns:p14="http://schemas.microsoft.com/office/powerpoint/2010/main" val="110173579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u="sng" dirty="0">
                <a:solidFill>
                  <a:srgbClr val="FF0000"/>
                </a:solidFill>
                <a:hlinkClick r:id="rId2" action="ppaction://hlinksldjump"/>
              </a:rPr>
              <a:t>Back</a:t>
            </a:r>
            <a:endParaRPr lang="en-CA" dirty="0"/>
          </a:p>
        </p:txBody>
      </p:sp>
      <p:sp>
        <p:nvSpPr>
          <p:cNvPr id="3" name="Content Placeholder 2"/>
          <p:cNvSpPr>
            <a:spLocks noGrp="1"/>
          </p:cNvSpPr>
          <p:nvPr>
            <p:ph idx="1"/>
          </p:nvPr>
        </p:nvSpPr>
        <p:spPr/>
        <p:txBody>
          <a:bodyPr/>
          <a:lstStyle/>
          <a:p>
            <a:r>
              <a:rPr lang="en-CA" dirty="0" smtClean="0">
                <a:solidFill>
                  <a:schemeClr val="bg1"/>
                </a:solidFill>
              </a:rPr>
              <a:t>What is 70°C</a:t>
            </a:r>
            <a:endParaRPr lang="en-CA" dirty="0">
              <a:solidFill>
                <a:schemeClr val="bg1"/>
              </a:solidFill>
            </a:endParaRPr>
          </a:p>
        </p:txBody>
      </p:sp>
    </p:spTree>
    <p:extLst>
      <p:ext uri="{BB962C8B-B14F-4D97-AF65-F5344CB8AC3E}">
        <p14:creationId xmlns:p14="http://schemas.microsoft.com/office/powerpoint/2010/main" val="29718708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General Structure</a:t>
            </a:r>
            <a:endParaRPr lang="en-CA" dirty="0"/>
          </a:p>
        </p:txBody>
      </p:sp>
      <p:sp>
        <p:nvSpPr>
          <p:cNvPr id="3" name="Content Placeholder 2"/>
          <p:cNvSpPr>
            <a:spLocks noGrp="1"/>
          </p:cNvSpPr>
          <p:nvPr>
            <p:ph idx="1"/>
          </p:nvPr>
        </p:nvSpPr>
        <p:spPr/>
        <p:txBody>
          <a:bodyPr/>
          <a:lstStyle/>
          <a:p>
            <a:r>
              <a:rPr lang="en-CA" dirty="0" smtClean="0">
                <a:solidFill>
                  <a:schemeClr val="bg1"/>
                </a:solidFill>
              </a:rPr>
              <a:t>A carboxylic acid is an organic acid that contains a carboxyl group. A carboxyl group is simply a carbonyl group (one carbon atom double-bonded to a oxygen atom) attached to a hydroxyl group (hydroxide ion). The carbon is also connected to the rest of the hydrocarbon and the general formula is RCOOH (R is the rest of the hydrocarbon.)</a:t>
            </a:r>
          </a:p>
          <a:p>
            <a:pPr marL="0" indent="0">
              <a:buNone/>
            </a:pPr>
            <a:r>
              <a:rPr lang="en-CA" dirty="0" smtClean="0">
                <a:solidFill>
                  <a:schemeClr val="bg1"/>
                </a:solidFill>
              </a:rPr>
              <a:t>Ex:</a:t>
            </a:r>
          </a:p>
          <a:p>
            <a:pPr marL="0" indent="0">
              <a:buNone/>
            </a:pPr>
            <a:r>
              <a:rPr lang="en-CA" dirty="0" smtClean="0">
                <a:solidFill>
                  <a:schemeClr val="bg1"/>
                </a:solidFill>
              </a:rPr>
              <a:t>R-C-OH</a:t>
            </a:r>
          </a:p>
          <a:p>
            <a:pPr marL="0" indent="0">
              <a:buNone/>
            </a:pPr>
            <a:r>
              <a:rPr lang="en-CA" dirty="0" smtClean="0">
                <a:solidFill>
                  <a:schemeClr val="bg1"/>
                </a:solidFill>
              </a:rPr>
              <a:t>   O</a:t>
            </a:r>
          </a:p>
        </p:txBody>
      </p:sp>
      <p:sp>
        <p:nvSpPr>
          <p:cNvPr id="10" name="Equal 9"/>
          <p:cNvSpPr/>
          <p:nvPr/>
        </p:nvSpPr>
        <p:spPr>
          <a:xfrm rot="5400000">
            <a:off x="1018116" y="3512322"/>
            <a:ext cx="145857" cy="497994"/>
          </a:xfrm>
          <a:prstGeom prst="mathEqual">
            <a:avLst>
              <a:gd name="adj1" fmla="val 0"/>
              <a:gd name="adj2" fmla="val 1176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solidFill>
                <a:schemeClr val="tx1"/>
              </a:solidFill>
            </a:endParaRPr>
          </a:p>
        </p:txBody>
      </p:sp>
    </p:spTree>
    <p:extLst>
      <p:ext uri="{BB962C8B-B14F-4D97-AF65-F5344CB8AC3E}">
        <p14:creationId xmlns:p14="http://schemas.microsoft.com/office/powerpoint/2010/main" val="253482924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r>
              <a:rPr lang="en-CA" dirty="0" smtClean="0">
                <a:solidFill>
                  <a:schemeClr val="bg1"/>
                </a:solidFill>
              </a:rPr>
              <a:t>What is the IUPAC naming rule for carboxylic acids.</a:t>
            </a:r>
            <a:endParaRPr lang="en-CA" dirty="0">
              <a:solidFill>
                <a:schemeClr val="bg1"/>
              </a:solidFill>
            </a:endParaRPr>
          </a:p>
        </p:txBody>
      </p:sp>
    </p:spTree>
    <p:extLst>
      <p:ext uri="{BB962C8B-B14F-4D97-AF65-F5344CB8AC3E}">
        <p14:creationId xmlns:p14="http://schemas.microsoft.com/office/powerpoint/2010/main" val="265412028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u="sng" dirty="0">
                <a:solidFill>
                  <a:srgbClr val="FF0000"/>
                </a:solidFill>
                <a:hlinkClick r:id="rId2" action="ppaction://hlinksldjump"/>
              </a:rPr>
              <a:t>Back</a:t>
            </a:r>
            <a:endParaRPr lang="en-CA" dirty="0"/>
          </a:p>
        </p:txBody>
      </p:sp>
      <p:sp>
        <p:nvSpPr>
          <p:cNvPr id="3" name="Content Placeholder 2"/>
          <p:cNvSpPr>
            <a:spLocks noGrp="1"/>
          </p:cNvSpPr>
          <p:nvPr>
            <p:ph idx="1"/>
          </p:nvPr>
        </p:nvSpPr>
        <p:spPr/>
        <p:txBody>
          <a:bodyPr/>
          <a:lstStyle/>
          <a:p>
            <a:r>
              <a:rPr lang="en-CA" dirty="0" smtClean="0">
                <a:solidFill>
                  <a:schemeClr val="bg1"/>
                </a:solidFill>
              </a:rPr>
              <a:t>What is replace the “e” of the parent alkane with “oic acid”</a:t>
            </a:r>
            <a:endParaRPr lang="en-CA" dirty="0">
              <a:solidFill>
                <a:schemeClr val="bg1"/>
              </a:solidFill>
            </a:endParaRPr>
          </a:p>
        </p:txBody>
      </p:sp>
    </p:spTree>
    <p:extLst>
      <p:ext uri="{BB962C8B-B14F-4D97-AF65-F5344CB8AC3E}">
        <p14:creationId xmlns:p14="http://schemas.microsoft.com/office/powerpoint/2010/main" val="42039339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r>
              <a:rPr lang="en-CA" dirty="0" smtClean="0">
                <a:solidFill>
                  <a:schemeClr val="bg1"/>
                </a:solidFill>
              </a:rPr>
              <a:t>By which atom is the carboxyl group connected to the rest of the hydrocarbon.</a:t>
            </a:r>
            <a:endParaRPr lang="en-CA" dirty="0">
              <a:solidFill>
                <a:schemeClr val="bg1"/>
              </a:solidFill>
            </a:endParaRPr>
          </a:p>
        </p:txBody>
      </p:sp>
    </p:spTree>
    <p:extLst>
      <p:ext uri="{BB962C8B-B14F-4D97-AF65-F5344CB8AC3E}">
        <p14:creationId xmlns:p14="http://schemas.microsoft.com/office/powerpoint/2010/main" val="183531707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u="sng" dirty="0">
                <a:solidFill>
                  <a:srgbClr val="FF0000"/>
                </a:solidFill>
                <a:hlinkClick r:id="rId2" action="ppaction://hlinksldjump"/>
              </a:rPr>
              <a:t>Back</a:t>
            </a:r>
            <a:endParaRPr lang="en-CA" dirty="0"/>
          </a:p>
        </p:txBody>
      </p:sp>
      <p:sp>
        <p:nvSpPr>
          <p:cNvPr id="3" name="Content Placeholder 2"/>
          <p:cNvSpPr>
            <a:spLocks noGrp="1"/>
          </p:cNvSpPr>
          <p:nvPr>
            <p:ph idx="1"/>
          </p:nvPr>
        </p:nvSpPr>
        <p:spPr/>
        <p:txBody>
          <a:bodyPr/>
          <a:lstStyle/>
          <a:p>
            <a:r>
              <a:rPr lang="en-CA" dirty="0" smtClean="0">
                <a:solidFill>
                  <a:schemeClr val="bg1"/>
                </a:solidFill>
              </a:rPr>
              <a:t>What is the carbon atom.</a:t>
            </a:r>
            <a:endParaRPr lang="en-CA" dirty="0">
              <a:solidFill>
                <a:schemeClr val="bg1"/>
              </a:solidFill>
            </a:endParaRPr>
          </a:p>
        </p:txBody>
      </p:sp>
    </p:spTree>
    <p:extLst>
      <p:ext uri="{BB962C8B-B14F-4D97-AF65-F5344CB8AC3E}">
        <p14:creationId xmlns:p14="http://schemas.microsoft.com/office/powerpoint/2010/main" val="94297800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r>
              <a:rPr lang="en-CA" dirty="0">
                <a:solidFill>
                  <a:schemeClr val="bg1"/>
                </a:solidFill>
              </a:rPr>
              <a:t>A carboxyl group is made up of what two other groups</a:t>
            </a:r>
            <a:r>
              <a:rPr lang="en-CA" dirty="0" smtClean="0">
                <a:solidFill>
                  <a:schemeClr val="bg1"/>
                </a:solidFill>
              </a:rPr>
              <a:t>.</a:t>
            </a:r>
            <a:endParaRPr lang="en-CA" dirty="0">
              <a:solidFill>
                <a:schemeClr val="bg1"/>
              </a:solidFill>
            </a:endParaRPr>
          </a:p>
        </p:txBody>
      </p:sp>
    </p:spTree>
    <p:extLst>
      <p:ext uri="{BB962C8B-B14F-4D97-AF65-F5344CB8AC3E}">
        <p14:creationId xmlns:p14="http://schemas.microsoft.com/office/powerpoint/2010/main" val="368321956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u="sng" dirty="0">
                <a:solidFill>
                  <a:srgbClr val="FF0000"/>
                </a:solidFill>
                <a:hlinkClick r:id="rId2" action="ppaction://hlinksldjump"/>
              </a:rPr>
              <a:t>Back</a:t>
            </a:r>
            <a:endParaRPr lang="en-CA" dirty="0"/>
          </a:p>
        </p:txBody>
      </p:sp>
      <p:sp>
        <p:nvSpPr>
          <p:cNvPr id="3" name="Content Placeholder 2"/>
          <p:cNvSpPr>
            <a:spLocks noGrp="1"/>
          </p:cNvSpPr>
          <p:nvPr>
            <p:ph idx="1"/>
          </p:nvPr>
        </p:nvSpPr>
        <p:spPr/>
        <p:txBody>
          <a:bodyPr/>
          <a:lstStyle/>
          <a:p>
            <a:r>
              <a:rPr lang="en-CA" dirty="0">
                <a:solidFill>
                  <a:schemeClr val="bg1"/>
                </a:solidFill>
              </a:rPr>
              <a:t>What is a carbonyl group and a hydroxyl group</a:t>
            </a:r>
            <a:r>
              <a:rPr lang="en-CA" dirty="0" smtClean="0">
                <a:solidFill>
                  <a:schemeClr val="bg1"/>
                </a:solidFill>
              </a:rPr>
              <a:t>.</a:t>
            </a:r>
            <a:endParaRPr lang="en-CA" dirty="0">
              <a:solidFill>
                <a:schemeClr val="bg1"/>
              </a:solidFill>
            </a:endParaRPr>
          </a:p>
        </p:txBody>
      </p:sp>
    </p:spTree>
    <p:extLst>
      <p:ext uri="{BB962C8B-B14F-4D97-AF65-F5344CB8AC3E}">
        <p14:creationId xmlns:p14="http://schemas.microsoft.com/office/powerpoint/2010/main" val="211999161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r>
              <a:rPr lang="en-CA" dirty="0" smtClean="0">
                <a:solidFill>
                  <a:schemeClr val="bg1"/>
                </a:solidFill>
              </a:rPr>
              <a:t>What is the definition of a carboxylic acid.</a:t>
            </a:r>
            <a:endParaRPr lang="en-CA" dirty="0">
              <a:solidFill>
                <a:schemeClr val="bg1"/>
              </a:solidFill>
            </a:endParaRPr>
          </a:p>
        </p:txBody>
      </p:sp>
    </p:spTree>
    <p:extLst>
      <p:ext uri="{BB962C8B-B14F-4D97-AF65-F5344CB8AC3E}">
        <p14:creationId xmlns:p14="http://schemas.microsoft.com/office/powerpoint/2010/main" val="18826446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u="sng" dirty="0">
                <a:solidFill>
                  <a:srgbClr val="FF0000"/>
                </a:solidFill>
                <a:hlinkClick r:id="rId2" action="ppaction://hlinksldjump"/>
              </a:rPr>
              <a:t>Back</a:t>
            </a:r>
            <a:endParaRPr lang="en-CA" dirty="0"/>
          </a:p>
        </p:txBody>
      </p:sp>
      <p:sp>
        <p:nvSpPr>
          <p:cNvPr id="3" name="Content Placeholder 2"/>
          <p:cNvSpPr>
            <a:spLocks noGrp="1"/>
          </p:cNvSpPr>
          <p:nvPr>
            <p:ph idx="1"/>
          </p:nvPr>
        </p:nvSpPr>
        <p:spPr/>
        <p:txBody>
          <a:bodyPr/>
          <a:lstStyle/>
          <a:p>
            <a:r>
              <a:rPr lang="en-CA" dirty="0" smtClean="0">
                <a:solidFill>
                  <a:schemeClr val="bg1"/>
                </a:solidFill>
              </a:rPr>
              <a:t>What is an organic acid containing a carboxyl group.</a:t>
            </a:r>
            <a:endParaRPr lang="en-CA" dirty="0">
              <a:solidFill>
                <a:schemeClr val="bg1"/>
              </a:solidFill>
            </a:endParaRPr>
          </a:p>
        </p:txBody>
      </p:sp>
    </p:spTree>
    <p:extLst>
      <p:ext uri="{BB962C8B-B14F-4D97-AF65-F5344CB8AC3E}">
        <p14:creationId xmlns:p14="http://schemas.microsoft.com/office/powerpoint/2010/main" val="118609662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r>
              <a:rPr lang="en-CA" dirty="0" smtClean="0">
                <a:solidFill>
                  <a:schemeClr val="bg1"/>
                </a:solidFill>
              </a:rPr>
              <a:t>The fact that carboxylic acids can form hydrogen bonds among themselves affects what about their boiling and melting points.</a:t>
            </a:r>
            <a:endParaRPr lang="en-CA" dirty="0">
              <a:solidFill>
                <a:schemeClr val="bg1"/>
              </a:solidFill>
            </a:endParaRPr>
          </a:p>
        </p:txBody>
      </p:sp>
    </p:spTree>
    <p:extLst>
      <p:ext uri="{BB962C8B-B14F-4D97-AF65-F5344CB8AC3E}">
        <p14:creationId xmlns:p14="http://schemas.microsoft.com/office/powerpoint/2010/main" val="5911710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u="sng" dirty="0">
                <a:solidFill>
                  <a:srgbClr val="FF0000"/>
                </a:solidFill>
                <a:hlinkClick r:id="rId2" action="ppaction://hlinksldjump"/>
              </a:rPr>
              <a:t>Back</a:t>
            </a:r>
            <a:endParaRPr lang="en-CA" dirty="0"/>
          </a:p>
        </p:txBody>
      </p:sp>
      <p:sp>
        <p:nvSpPr>
          <p:cNvPr id="3" name="Content Placeholder 2"/>
          <p:cNvSpPr>
            <a:spLocks noGrp="1"/>
          </p:cNvSpPr>
          <p:nvPr>
            <p:ph idx="1"/>
          </p:nvPr>
        </p:nvSpPr>
        <p:spPr/>
        <p:txBody>
          <a:bodyPr/>
          <a:lstStyle/>
          <a:p>
            <a:r>
              <a:rPr lang="en-CA" dirty="0" smtClean="0">
                <a:solidFill>
                  <a:schemeClr val="bg1"/>
                </a:solidFill>
              </a:rPr>
              <a:t>What is it raises the boiling and melting points.</a:t>
            </a:r>
            <a:endParaRPr lang="en-CA" dirty="0">
              <a:solidFill>
                <a:schemeClr val="bg1"/>
              </a:solidFill>
            </a:endParaRPr>
          </a:p>
        </p:txBody>
      </p:sp>
    </p:spTree>
    <p:extLst>
      <p:ext uri="{BB962C8B-B14F-4D97-AF65-F5344CB8AC3E}">
        <p14:creationId xmlns:p14="http://schemas.microsoft.com/office/powerpoint/2010/main" val="33982158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General Structure (Cont.)</a:t>
            </a:r>
            <a:endParaRPr lang="en-CA" dirty="0"/>
          </a:p>
        </p:txBody>
      </p:sp>
      <p:sp>
        <p:nvSpPr>
          <p:cNvPr id="3" name="Content Placeholder 2"/>
          <p:cNvSpPr>
            <a:spLocks noGrp="1"/>
          </p:cNvSpPr>
          <p:nvPr>
            <p:ph idx="1"/>
          </p:nvPr>
        </p:nvSpPr>
        <p:spPr/>
        <p:txBody>
          <a:bodyPr/>
          <a:lstStyle/>
          <a:p>
            <a:pPr marL="0" indent="0">
              <a:buNone/>
            </a:pPr>
            <a:r>
              <a:rPr lang="en-CA" dirty="0" smtClean="0">
                <a:solidFill>
                  <a:schemeClr val="bg1"/>
                </a:solidFill>
              </a:rPr>
              <a:t>Methanoic Acid:                                 Ethanoic Acid:</a:t>
            </a:r>
          </a:p>
          <a:p>
            <a:endParaRPr lang="en-CA" dirty="0">
              <a:solidFill>
                <a:schemeClr val="bg1"/>
              </a:solidFill>
            </a:endParaRPr>
          </a:p>
          <a:p>
            <a:pPr marL="0" indent="0">
              <a:buNone/>
            </a:pPr>
            <a:endParaRPr lang="en-CA" dirty="0" smtClean="0">
              <a:solidFill>
                <a:schemeClr val="bg1"/>
              </a:solidFill>
            </a:endParaRPr>
          </a:p>
          <a:p>
            <a:pPr marL="0" indent="0">
              <a:buNone/>
            </a:pPr>
            <a:endParaRPr lang="en-CA" dirty="0" smtClean="0">
              <a:solidFill>
                <a:schemeClr val="bg1"/>
              </a:solidFill>
            </a:endParaRPr>
          </a:p>
          <a:p>
            <a:pPr marL="0" indent="0">
              <a:buNone/>
            </a:pPr>
            <a:endParaRPr lang="en-CA" dirty="0">
              <a:solidFill>
                <a:schemeClr val="bg1"/>
              </a:solidFill>
            </a:endParaRPr>
          </a:p>
          <a:p>
            <a:pPr marL="0" indent="0">
              <a:buNone/>
            </a:pPr>
            <a:r>
              <a:rPr lang="en-CA" dirty="0" smtClean="0">
                <a:solidFill>
                  <a:schemeClr val="bg1"/>
                </a:solidFill>
              </a:rPr>
              <a:t>Propanoic Acid:                                  Butanoic Acid:</a:t>
            </a:r>
          </a:p>
          <a:p>
            <a:pPr marL="0" indent="0">
              <a:buNone/>
            </a:pPr>
            <a:endParaRPr lang="en-CA" dirty="0" smtClean="0"/>
          </a:p>
          <a:p>
            <a:endParaRPr lang="en-CA" dirty="0"/>
          </a:p>
        </p:txBody>
      </p:sp>
    </p:spTree>
    <p:extLst>
      <p:ext uri="{BB962C8B-B14F-4D97-AF65-F5344CB8AC3E}">
        <p14:creationId xmlns:p14="http://schemas.microsoft.com/office/powerpoint/2010/main" val="308649917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r>
              <a:rPr lang="en-CA" dirty="0" smtClean="0">
                <a:solidFill>
                  <a:schemeClr val="bg1"/>
                </a:solidFill>
              </a:rPr>
              <a:t>The hydroxyl and carbonyl groups in a carboxyl group give carboxylic acids what property when it comes to hydrogen bonding.</a:t>
            </a:r>
            <a:endParaRPr lang="en-CA" dirty="0">
              <a:solidFill>
                <a:schemeClr val="bg1"/>
              </a:solidFill>
            </a:endParaRPr>
          </a:p>
        </p:txBody>
      </p:sp>
    </p:spTree>
    <p:extLst>
      <p:ext uri="{BB962C8B-B14F-4D97-AF65-F5344CB8AC3E}">
        <p14:creationId xmlns:p14="http://schemas.microsoft.com/office/powerpoint/2010/main" val="306574464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u="sng" dirty="0">
                <a:solidFill>
                  <a:srgbClr val="FF0000"/>
                </a:solidFill>
                <a:hlinkClick r:id="rId2" action="ppaction://hlinksldjump"/>
              </a:rPr>
              <a:t>Back</a:t>
            </a:r>
            <a:endParaRPr lang="en-CA" dirty="0"/>
          </a:p>
        </p:txBody>
      </p:sp>
      <p:sp>
        <p:nvSpPr>
          <p:cNvPr id="3" name="Content Placeholder 2"/>
          <p:cNvSpPr>
            <a:spLocks noGrp="1"/>
          </p:cNvSpPr>
          <p:nvPr>
            <p:ph idx="1"/>
          </p:nvPr>
        </p:nvSpPr>
        <p:spPr/>
        <p:txBody>
          <a:bodyPr/>
          <a:lstStyle/>
          <a:p>
            <a:r>
              <a:rPr lang="en-CA" dirty="0" smtClean="0">
                <a:solidFill>
                  <a:schemeClr val="bg1"/>
                </a:solidFill>
              </a:rPr>
              <a:t>What is it gives them the ability to give or receive hydrogen atoms.</a:t>
            </a:r>
            <a:endParaRPr lang="en-CA" dirty="0">
              <a:solidFill>
                <a:schemeClr val="bg1"/>
              </a:solidFill>
            </a:endParaRPr>
          </a:p>
        </p:txBody>
      </p:sp>
    </p:spTree>
    <p:extLst>
      <p:ext uri="{BB962C8B-B14F-4D97-AF65-F5344CB8AC3E}">
        <p14:creationId xmlns:p14="http://schemas.microsoft.com/office/powerpoint/2010/main" val="233115930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r>
              <a:rPr lang="en-CA" dirty="0" smtClean="0">
                <a:solidFill>
                  <a:schemeClr val="bg1"/>
                </a:solidFill>
              </a:rPr>
              <a:t>Which acid is responsible for turning wine into vinegar.</a:t>
            </a:r>
            <a:endParaRPr lang="en-CA" dirty="0">
              <a:solidFill>
                <a:schemeClr val="bg1"/>
              </a:solidFill>
            </a:endParaRPr>
          </a:p>
        </p:txBody>
      </p:sp>
    </p:spTree>
    <p:extLst>
      <p:ext uri="{BB962C8B-B14F-4D97-AF65-F5344CB8AC3E}">
        <p14:creationId xmlns:p14="http://schemas.microsoft.com/office/powerpoint/2010/main" val="224331157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u="sng" dirty="0">
                <a:solidFill>
                  <a:srgbClr val="FF0000"/>
                </a:solidFill>
                <a:hlinkClick r:id="rId2" action="ppaction://hlinksldjump"/>
              </a:rPr>
              <a:t>Back</a:t>
            </a:r>
            <a:endParaRPr lang="en-CA" dirty="0"/>
          </a:p>
        </p:txBody>
      </p:sp>
      <p:sp>
        <p:nvSpPr>
          <p:cNvPr id="3" name="Content Placeholder 2"/>
          <p:cNvSpPr>
            <a:spLocks noGrp="1"/>
          </p:cNvSpPr>
          <p:nvPr>
            <p:ph idx="1"/>
          </p:nvPr>
        </p:nvSpPr>
        <p:spPr/>
        <p:txBody>
          <a:bodyPr/>
          <a:lstStyle/>
          <a:p>
            <a:r>
              <a:rPr lang="en-CA" dirty="0" smtClean="0">
                <a:solidFill>
                  <a:schemeClr val="bg1"/>
                </a:solidFill>
              </a:rPr>
              <a:t>What is acetic acid.</a:t>
            </a:r>
            <a:endParaRPr lang="en-CA" dirty="0">
              <a:solidFill>
                <a:schemeClr val="bg1"/>
              </a:solidFill>
            </a:endParaRPr>
          </a:p>
        </p:txBody>
      </p:sp>
    </p:spTree>
    <p:extLst>
      <p:ext uri="{BB962C8B-B14F-4D97-AF65-F5344CB8AC3E}">
        <p14:creationId xmlns:p14="http://schemas.microsoft.com/office/powerpoint/2010/main" val="291276851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r>
              <a:rPr lang="en-CA" dirty="0" smtClean="0">
                <a:solidFill>
                  <a:schemeClr val="bg1"/>
                </a:solidFill>
              </a:rPr>
              <a:t>Ascorbic acid is found in what vitamin.</a:t>
            </a:r>
            <a:endParaRPr lang="en-CA" dirty="0">
              <a:solidFill>
                <a:schemeClr val="bg1"/>
              </a:solidFill>
            </a:endParaRPr>
          </a:p>
        </p:txBody>
      </p:sp>
    </p:spTree>
    <p:extLst>
      <p:ext uri="{BB962C8B-B14F-4D97-AF65-F5344CB8AC3E}">
        <p14:creationId xmlns:p14="http://schemas.microsoft.com/office/powerpoint/2010/main" val="323929593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u="sng" dirty="0">
                <a:solidFill>
                  <a:srgbClr val="FF0000"/>
                </a:solidFill>
                <a:hlinkClick r:id="rId2" action="ppaction://hlinksldjump"/>
              </a:rPr>
              <a:t>Back</a:t>
            </a:r>
            <a:endParaRPr lang="en-CA" dirty="0"/>
          </a:p>
        </p:txBody>
      </p:sp>
      <p:sp>
        <p:nvSpPr>
          <p:cNvPr id="3" name="Content Placeholder 2"/>
          <p:cNvSpPr>
            <a:spLocks noGrp="1"/>
          </p:cNvSpPr>
          <p:nvPr>
            <p:ph idx="1"/>
          </p:nvPr>
        </p:nvSpPr>
        <p:spPr/>
        <p:txBody>
          <a:bodyPr/>
          <a:lstStyle/>
          <a:p>
            <a:r>
              <a:rPr lang="en-CA" dirty="0" smtClean="0">
                <a:solidFill>
                  <a:schemeClr val="bg1"/>
                </a:solidFill>
              </a:rPr>
              <a:t>What is </a:t>
            </a:r>
            <a:r>
              <a:rPr lang="en-CA" dirty="0">
                <a:solidFill>
                  <a:schemeClr val="bg1"/>
                </a:solidFill>
              </a:rPr>
              <a:t>V</a:t>
            </a:r>
            <a:r>
              <a:rPr lang="en-CA" dirty="0" smtClean="0">
                <a:solidFill>
                  <a:schemeClr val="bg1"/>
                </a:solidFill>
              </a:rPr>
              <a:t>itamin C.</a:t>
            </a:r>
            <a:endParaRPr lang="en-CA" dirty="0">
              <a:solidFill>
                <a:schemeClr val="bg1"/>
              </a:solidFill>
            </a:endParaRPr>
          </a:p>
        </p:txBody>
      </p:sp>
    </p:spTree>
    <p:extLst>
      <p:ext uri="{BB962C8B-B14F-4D97-AF65-F5344CB8AC3E}">
        <p14:creationId xmlns:p14="http://schemas.microsoft.com/office/powerpoint/2010/main" val="53013691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r>
              <a:rPr lang="en-CA" dirty="0" smtClean="0">
                <a:solidFill>
                  <a:schemeClr val="bg1"/>
                </a:solidFill>
              </a:rPr>
              <a:t>Carboxylic acids with a lower molar mass are described as what.</a:t>
            </a:r>
            <a:endParaRPr lang="en-CA" dirty="0">
              <a:solidFill>
                <a:schemeClr val="bg1"/>
              </a:solidFill>
            </a:endParaRPr>
          </a:p>
        </p:txBody>
      </p:sp>
    </p:spTree>
    <p:extLst>
      <p:ext uri="{BB962C8B-B14F-4D97-AF65-F5344CB8AC3E}">
        <p14:creationId xmlns:p14="http://schemas.microsoft.com/office/powerpoint/2010/main" val="256470912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u="sng" dirty="0">
                <a:solidFill>
                  <a:srgbClr val="FF0000"/>
                </a:solidFill>
                <a:hlinkClick r:id="rId2" action="ppaction://hlinksldjump"/>
              </a:rPr>
              <a:t>Back</a:t>
            </a:r>
            <a:endParaRPr lang="en-CA" dirty="0"/>
          </a:p>
        </p:txBody>
      </p:sp>
      <p:sp>
        <p:nvSpPr>
          <p:cNvPr id="3" name="Content Placeholder 2"/>
          <p:cNvSpPr>
            <a:spLocks noGrp="1"/>
          </p:cNvSpPr>
          <p:nvPr>
            <p:ph idx="1"/>
          </p:nvPr>
        </p:nvSpPr>
        <p:spPr/>
        <p:txBody>
          <a:bodyPr/>
          <a:lstStyle/>
          <a:p>
            <a:r>
              <a:rPr lang="en-CA" dirty="0" smtClean="0">
                <a:solidFill>
                  <a:schemeClr val="bg1"/>
                </a:solidFill>
              </a:rPr>
              <a:t>What is a colourless, volatile liquid.</a:t>
            </a:r>
            <a:endParaRPr lang="en-CA" dirty="0">
              <a:solidFill>
                <a:schemeClr val="bg1"/>
              </a:solidFill>
            </a:endParaRPr>
          </a:p>
        </p:txBody>
      </p:sp>
    </p:spTree>
    <p:extLst>
      <p:ext uri="{BB962C8B-B14F-4D97-AF65-F5344CB8AC3E}">
        <p14:creationId xmlns:p14="http://schemas.microsoft.com/office/powerpoint/2010/main" val="109885016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r>
              <a:rPr lang="en-CA" dirty="0" smtClean="0">
                <a:solidFill>
                  <a:schemeClr val="bg1"/>
                </a:solidFill>
              </a:rPr>
              <a:t>Most carboxylic acids were first isolated from what substance.</a:t>
            </a:r>
            <a:endParaRPr lang="en-CA" dirty="0">
              <a:solidFill>
                <a:schemeClr val="bg1"/>
              </a:solidFill>
            </a:endParaRPr>
          </a:p>
        </p:txBody>
      </p:sp>
    </p:spTree>
    <p:extLst>
      <p:ext uri="{BB962C8B-B14F-4D97-AF65-F5344CB8AC3E}">
        <p14:creationId xmlns:p14="http://schemas.microsoft.com/office/powerpoint/2010/main" val="314995501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u="sng" dirty="0">
                <a:solidFill>
                  <a:srgbClr val="FF0000"/>
                </a:solidFill>
                <a:hlinkClick r:id="rId2" action="ppaction://hlinksldjump"/>
              </a:rPr>
              <a:t>Back</a:t>
            </a:r>
            <a:endParaRPr lang="en-CA" dirty="0"/>
          </a:p>
        </p:txBody>
      </p:sp>
      <p:sp>
        <p:nvSpPr>
          <p:cNvPr id="3" name="Content Placeholder 2"/>
          <p:cNvSpPr>
            <a:spLocks noGrp="1"/>
          </p:cNvSpPr>
          <p:nvPr>
            <p:ph idx="1"/>
          </p:nvPr>
        </p:nvSpPr>
        <p:spPr/>
        <p:txBody>
          <a:bodyPr/>
          <a:lstStyle/>
          <a:p>
            <a:r>
              <a:rPr lang="en-CA" dirty="0" smtClean="0">
                <a:solidFill>
                  <a:schemeClr val="bg1"/>
                </a:solidFill>
              </a:rPr>
              <a:t>What is fat.</a:t>
            </a:r>
            <a:endParaRPr lang="en-CA" dirty="0">
              <a:solidFill>
                <a:schemeClr val="bg1"/>
              </a:solidFill>
            </a:endParaRPr>
          </a:p>
        </p:txBody>
      </p:sp>
    </p:spTree>
    <p:extLst>
      <p:ext uri="{BB962C8B-B14F-4D97-AF65-F5344CB8AC3E}">
        <p14:creationId xmlns:p14="http://schemas.microsoft.com/office/powerpoint/2010/main" val="20256281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Naming Scheme</a:t>
            </a:r>
            <a:endParaRPr lang="en-CA" dirty="0"/>
          </a:p>
        </p:txBody>
      </p:sp>
      <p:sp>
        <p:nvSpPr>
          <p:cNvPr id="3" name="Content Placeholder 2"/>
          <p:cNvSpPr>
            <a:spLocks noGrp="1"/>
          </p:cNvSpPr>
          <p:nvPr>
            <p:ph idx="1"/>
          </p:nvPr>
        </p:nvSpPr>
        <p:spPr/>
        <p:txBody>
          <a:bodyPr/>
          <a:lstStyle/>
          <a:p>
            <a:r>
              <a:rPr lang="en-CA" dirty="0" smtClean="0">
                <a:solidFill>
                  <a:schemeClr val="bg1"/>
                </a:solidFill>
              </a:rPr>
              <a:t>The naming scheme for a carboxylic acid is pretty simple: replace the “e” ending of the parent alkane with the ending “oic acid”. The parent chain is the longest continuous carbon chain. That gives you the IUPAC name for the carboxylic acid but most of them also have common names that people call them everyday that aren’t quite as obvious. </a:t>
            </a:r>
          </a:p>
          <a:p>
            <a:pPr marL="0" indent="0">
              <a:buNone/>
            </a:pPr>
            <a:r>
              <a:rPr lang="en-CA" dirty="0" smtClean="0">
                <a:solidFill>
                  <a:schemeClr val="bg1"/>
                </a:solidFill>
              </a:rPr>
              <a:t>Ex: Methane becomes Methanoic Acid, Ethane becomes Ethanoic Acid, etc.</a:t>
            </a:r>
          </a:p>
          <a:p>
            <a:pPr marL="0" indent="0">
              <a:buNone/>
            </a:pPr>
            <a:endParaRPr lang="en-CA" dirty="0"/>
          </a:p>
        </p:txBody>
      </p:sp>
    </p:spTree>
    <p:extLst>
      <p:ext uri="{BB962C8B-B14F-4D97-AF65-F5344CB8AC3E}">
        <p14:creationId xmlns:p14="http://schemas.microsoft.com/office/powerpoint/2010/main" val="209351247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r>
              <a:rPr lang="en-CA" dirty="0" smtClean="0">
                <a:solidFill>
                  <a:schemeClr val="bg1"/>
                </a:solidFill>
              </a:rPr>
              <a:t>Stearic acid, a waxy, odorless solid is used to make what everyday item.</a:t>
            </a:r>
            <a:endParaRPr lang="en-CA" dirty="0">
              <a:solidFill>
                <a:schemeClr val="bg1"/>
              </a:solidFill>
            </a:endParaRPr>
          </a:p>
        </p:txBody>
      </p:sp>
    </p:spTree>
    <p:extLst>
      <p:ext uri="{BB962C8B-B14F-4D97-AF65-F5344CB8AC3E}">
        <p14:creationId xmlns:p14="http://schemas.microsoft.com/office/powerpoint/2010/main" val="166919892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u="sng" dirty="0">
                <a:solidFill>
                  <a:srgbClr val="FF0000"/>
                </a:solidFill>
                <a:hlinkClick r:id="rId2" action="ppaction://hlinksldjump"/>
              </a:rPr>
              <a:t>Back</a:t>
            </a:r>
            <a:endParaRPr lang="en-CA" dirty="0"/>
          </a:p>
        </p:txBody>
      </p:sp>
      <p:sp>
        <p:nvSpPr>
          <p:cNvPr id="3" name="Content Placeholder 2"/>
          <p:cNvSpPr>
            <a:spLocks noGrp="1"/>
          </p:cNvSpPr>
          <p:nvPr>
            <p:ph idx="1"/>
          </p:nvPr>
        </p:nvSpPr>
        <p:spPr/>
        <p:txBody>
          <a:bodyPr/>
          <a:lstStyle/>
          <a:p>
            <a:r>
              <a:rPr lang="en-CA" dirty="0" smtClean="0">
                <a:solidFill>
                  <a:schemeClr val="bg1"/>
                </a:solidFill>
              </a:rPr>
              <a:t>What is a wax candle.</a:t>
            </a:r>
            <a:endParaRPr lang="en-CA" dirty="0">
              <a:solidFill>
                <a:schemeClr val="bg1"/>
              </a:solidFill>
            </a:endParaRPr>
          </a:p>
        </p:txBody>
      </p:sp>
    </p:spTree>
    <p:extLst>
      <p:ext uri="{BB962C8B-B14F-4D97-AF65-F5344CB8AC3E}">
        <p14:creationId xmlns:p14="http://schemas.microsoft.com/office/powerpoint/2010/main" val="142267941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r>
              <a:rPr lang="en-CA" dirty="0" smtClean="0">
                <a:solidFill>
                  <a:schemeClr val="bg1"/>
                </a:solidFill>
              </a:rPr>
              <a:t>A reaction between ethanoic acid and water gives you acetate and what substance.</a:t>
            </a:r>
            <a:endParaRPr lang="en-CA" dirty="0">
              <a:solidFill>
                <a:schemeClr val="bg1"/>
              </a:solidFill>
            </a:endParaRPr>
          </a:p>
        </p:txBody>
      </p:sp>
    </p:spTree>
    <p:extLst>
      <p:ext uri="{BB962C8B-B14F-4D97-AF65-F5344CB8AC3E}">
        <p14:creationId xmlns:p14="http://schemas.microsoft.com/office/powerpoint/2010/main" val="307662008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u="sng" dirty="0">
                <a:solidFill>
                  <a:srgbClr val="FF0000"/>
                </a:solidFill>
                <a:hlinkClick r:id="rId2" action="ppaction://hlinksldjump"/>
              </a:rPr>
              <a:t>Back</a:t>
            </a:r>
            <a:endParaRPr lang="en-CA" dirty="0"/>
          </a:p>
        </p:txBody>
      </p:sp>
      <p:sp>
        <p:nvSpPr>
          <p:cNvPr id="3" name="Content Placeholder 2"/>
          <p:cNvSpPr>
            <a:spLocks noGrp="1"/>
          </p:cNvSpPr>
          <p:nvPr>
            <p:ph idx="1"/>
          </p:nvPr>
        </p:nvSpPr>
        <p:spPr/>
        <p:txBody>
          <a:bodyPr/>
          <a:lstStyle/>
          <a:p>
            <a:r>
              <a:rPr lang="en-CA" dirty="0" smtClean="0">
                <a:solidFill>
                  <a:schemeClr val="bg1"/>
                </a:solidFill>
              </a:rPr>
              <a:t>What is hydronium.</a:t>
            </a:r>
            <a:endParaRPr lang="en-CA" dirty="0">
              <a:solidFill>
                <a:schemeClr val="bg1"/>
              </a:solidFill>
            </a:endParaRPr>
          </a:p>
        </p:txBody>
      </p:sp>
    </p:spTree>
    <p:extLst>
      <p:ext uri="{BB962C8B-B14F-4D97-AF65-F5344CB8AC3E}">
        <p14:creationId xmlns:p14="http://schemas.microsoft.com/office/powerpoint/2010/main" val="291492940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r>
              <a:rPr lang="en-CA" dirty="0" smtClean="0">
                <a:solidFill>
                  <a:schemeClr val="bg1"/>
                </a:solidFill>
              </a:rPr>
              <a:t>Using an excess amount of oxidizer, you can get a carboxylic acid from what.</a:t>
            </a:r>
            <a:endParaRPr lang="en-CA" dirty="0">
              <a:solidFill>
                <a:schemeClr val="bg1"/>
              </a:solidFill>
            </a:endParaRPr>
          </a:p>
        </p:txBody>
      </p:sp>
    </p:spTree>
    <p:extLst>
      <p:ext uri="{BB962C8B-B14F-4D97-AF65-F5344CB8AC3E}">
        <p14:creationId xmlns:p14="http://schemas.microsoft.com/office/powerpoint/2010/main" val="265786676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u="sng" dirty="0">
                <a:solidFill>
                  <a:srgbClr val="FF0000"/>
                </a:solidFill>
                <a:hlinkClick r:id="rId2" action="ppaction://hlinksldjump"/>
              </a:rPr>
              <a:t>Back</a:t>
            </a:r>
            <a:endParaRPr lang="en-CA" dirty="0"/>
          </a:p>
        </p:txBody>
      </p:sp>
      <p:sp>
        <p:nvSpPr>
          <p:cNvPr id="3" name="Content Placeholder 2"/>
          <p:cNvSpPr>
            <a:spLocks noGrp="1"/>
          </p:cNvSpPr>
          <p:nvPr>
            <p:ph idx="1"/>
          </p:nvPr>
        </p:nvSpPr>
        <p:spPr/>
        <p:txBody>
          <a:bodyPr/>
          <a:lstStyle/>
          <a:p>
            <a:r>
              <a:rPr lang="en-CA" dirty="0" smtClean="0">
                <a:solidFill>
                  <a:schemeClr val="bg1"/>
                </a:solidFill>
              </a:rPr>
              <a:t>What is a corresponding primary acid.</a:t>
            </a:r>
            <a:endParaRPr lang="en-CA" dirty="0">
              <a:solidFill>
                <a:schemeClr val="bg1"/>
              </a:solidFill>
            </a:endParaRPr>
          </a:p>
        </p:txBody>
      </p:sp>
    </p:spTree>
    <p:extLst>
      <p:ext uri="{BB962C8B-B14F-4D97-AF65-F5344CB8AC3E}">
        <p14:creationId xmlns:p14="http://schemas.microsoft.com/office/powerpoint/2010/main" val="16236789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r>
              <a:rPr lang="en-CA" dirty="0" smtClean="0">
                <a:solidFill>
                  <a:schemeClr val="bg1"/>
                </a:solidFill>
              </a:rPr>
              <a:t>A reaction between a carboxylic acid and what type of element leaves you with a hydrogen molecule.</a:t>
            </a:r>
            <a:endParaRPr lang="en-CA" dirty="0">
              <a:solidFill>
                <a:schemeClr val="bg1"/>
              </a:solidFill>
            </a:endParaRPr>
          </a:p>
        </p:txBody>
      </p:sp>
    </p:spTree>
    <p:extLst>
      <p:ext uri="{BB962C8B-B14F-4D97-AF65-F5344CB8AC3E}">
        <p14:creationId xmlns:p14="http://schemas.microsoft.com/office/powerpoint/2010/main" val="325662722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u="sng" dirty="0">
                <a:solidFill>
                  <a:srgbClr val="FF0000"/>
                </a:solidFill>
                <a:hlinkClick r:id="rId2" action="ppaction://hlinksldjump"/>
              </a:rPr>
              <a:t>Back</a:t>
            </a:r>
            <a:endParaRPr lang="en-CA" dirty="0"/>
          </a:p>
        </p:txBody>
      </p:sp>
      <p:sp>
        <p:nvSpPr>
          <p:cNvPr id="3" name="Content Placeholder 2"/>
          <p:cNvSpPr>
            <a:spLocks noGrp="1"/>
          </p:cNvSpPr>
          <p:nvPr>
            <p:ph idx="1"/>
          </p:nvPr>
        </p:nvSpPr>
        <p:spPr/>
        <p:txBody>
          <a:bodyPr/>
          <a:lstStyle/>
          <a:p>
            <a:r>
              <a:rPr lang="en-CA" dirty="0" smtClean="0">
                <a:solidFill>
                  <a:schemeClr val="bg1"/>
                </a:solidFill>
              </a:rPr>
              <a:t>What is a metal.</a:t>
            </a:r>
            <a:endParaRPr lang="en-CA" dirty="0">
              <a:solidFill>
                <a:schemeClr val="bg1"/>
              </a:solidFill>
            </a:endParaRPr>
          </a:p>
        </p:txBody>
      </p:sp>
    </p:spTree>
    <p:extLst>
      <p:ext uri="{BB962C8B-B14F-4D97-AF65-F5344CB8AC3E}">
        <p14:creationId xmlns:p14="http://schemas.microsoft.com/office/powerpoint/2010/main" val="15102709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r>
              <a:rPr lang="en-CA" dirty="0" smtClean="0">
                <a:solidFill>
                  <a:schemeClr val="bg1"/>
                </a:solidFill>
              </a:rPr>
              <a:t>What is Potassium Dichromate an example of.</a:t>
            </a:r>
            <a:endParaRPr lang="en-CA" dirty="0">
              <a:solidFill>
                <a:schemeClr val="bg1"/>
              </a:solidFill>
            </a:endParaRPr>
          </a:p>
        </p:txBody>
      </p:sp>
    </p:spTree>
    <p:extLst>
      <p:ext uri="{BB962C8B-B14F-4D97-AF65-F5344CB8AC3E}">
        <p14:creationId xmlns:p14="http://schemas.microsoft.com/office/powerpoint/2010/main" val="323433248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u="sng" dirty="0">
                <a:solidFill>
                  <a:srgbClr val="FF0000"/>
                </a:solidFill>
                <a:hlinkClick r:id="rId2" action="ppaction://hlinksldjump"/>
              </a:rPr>
              <a:t>Back</a:t>
            </a:r>
            <a:endParaRPr lang="en-CA" dirty="0"/>
          </a:p>
        </p:txBody>
      </p:sp>
      <p:sp>
        <p:nvSpPr>
          <p:cNvPr id="3" name="Content Placeholder 2"/>
          <p:cNvSpPr>
            <a:spLocks noGrp="1"/>
          </p:cNvSpPr>
          <p:nvPr>
            <p:ph idx="1"/>
          </p:nvPr>
        </p:nvSpPr>
        <p:spPr/>
        <p:txBody>
          <a:bodyPr/>
          <a:lstStyle/>
          <a:p>
            <a:r>
              <a:rPr lang="en-CA" dirty="0" smtClean="0">
                <a:solidFill>
                  <a:schemeClr val="bg1"/>
                </a:solidFill>
              </a:rPr>
              <a:t>What is an oxidizer.</a:t>
            </a:r>
            <a:endParaRPr lang="en-CA" dirty="0">
              <a:solidFill>
                <a:schemeClr val="bg1"/>
              </a:solidFill>
            </a:endParaRPr>
          </a:p>
        </p:txBody>
      </p:sp>
    </p:spTree>
    <p:extLst>
      <p:ext uri="{BB962C8B-B14F-4D97-AF65-F5344CB8AC3E}">
        <p14:creationId xmlns:p14="http://schemas.microsoft.com/office/powerpoint/2010/main" val="29296046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4892577"/>
            <a:ext cx="8534400" cy="1507067"/>
          </a:xfrm>
        </p:spPr>
        <p:txBody>
          <a:bodyPr/>
          <a:lstStyle/>
          <a:p>
            <a:r>
              <a:rPr lang="en-CA" dirty="0" smtClean="0"/>
              <a:t>Naming Scheme (Cont.)</a:t>
            </a:r>
            <a:endParaRPr lang="en-C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653582533"/>
              </p:ext>
            </p:extLst>
          </p:nvPr>
        </p:nvGraphicFramePr>
        <p:xfrm>
          <a:off x="498764" y="215978"/>
          <a:ext cx="8903421" cy="4809989"/>
        </p:xfrm>
        <a:graphic>
          <a:graphicData uri="http://schemas.openxmlformats.org/drawingml/2006/table">
            <a:tbl>
              <a:tblPr firstRow="1" bandRow="1">
                <a:tableStyleId>{2D5ABB26-0587-4C30-8999-92F81FD0307C}</a:tableStyleId>
              </a:tblPr>
              <a:tblGrid>
                <a:gridCol w="2067791"/>
                <a:gridCol w="1059872"/>
                <a:gridCol w="2452255"/>
                <a:gridCol w="2026227"/>
                <a:gridCol w="1297276"/>
              </a:tblGrid>
              <a:tr h="370840">
                <a:tc>
                  <a:txBody>
                    <a:bodyPr/>
                    <a:lstStyle/>
                    <a:p>
                      <a:r>
                        <a:rPr lang="en-CA" noProof="0" dirty="0" smtClean="0"/>
                        <a:t>Formula</a:t>
                      </a:r>
                      <a:endParaRPr lang="en-CA"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CA" noProof="0" dirty="0" smtClean="0"/>
                        <a:t>Carbon Atoms</a:t>
                      </a:r>
                      <a:endParaRPr lang="en-CA"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CA" noProof="0" dirty="0" smtClean="0"/>
                        <a:t>IUPAC Name</a:t>
                      </a:r>
                      <a:endParaRPr lang="en-CA"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CA" noProof="0" dirty="0" smtClean="0"/>
                        <a:t>Common</a:t>
                      </a:r>
                      <a:r>
                        <a:rPr lang="en-CA" baseline="0" noProof="0" dirty="0" smtClean="0"/>
                        <a:t> Name</a:t>
                      </a:r>
                      <a:endParaRPr lang="en-CA"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CA" noProof="0" dirty="0" smtClean="0"/>
                        <a:t>Melting Point (°C)</a:t>
                      </a:r>
                      <a:endParaRPr lang="en-CA"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CA" noProof="0" dirty="0" smtClean="0"/>
                        <a:t>HCOOH</a:t>
                      </a:r>
                      <a:endParaRPr lang="en-CA"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CA" noProof="0" dirty="0" smtClean="0"/>
                        <a:t>1</a:t>
                      </a:r>
                      <a:endParaRPr lang="en-CA"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CA" noProof="0" dirty="0" smtClean="0"/>
                        <a:t>Methanoic Acid</a:t>
                      </a:r>
                      <a:endParaRPr lang="en-CA"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CA" noProof="0" dirty="0" smtClean="0"/>
                        <a:t>Formic</a:t>
                      </a:r>
                      <a:r>
                        <a:rPr lang="en-CA" baseline="0" noProof="0" dirty="0" smtClean="0"/>
                        <a:t> Acid</a:t>
                      </a:r>
                      <a:endParaRPr lang="en-CA"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CA" noProof="0" dirty="0" smtClean="0"/>
                        <a:t>8</a:t>
                      </a:r>
                      <a:endParaRPr lang="en-CA"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CA" noProof="0" dirty="0" smtClean="0"/>
                        <a:t>CH</a:t>
                      </a:r>
                      <a:r>
                        <a:rPr lang="en-CA" sz="1000" baseline="0" noProof="0" dirty="0" smtClean="0"/>
                        <a:t>3</a:t>
                      </a:r>
                      <a:r>
                        <a:rPr lang="en-CA" sz="1800" baseline="0" noProof="0" dirty="0" smtClean="0"/>
                        <a:t>COOH</a:t>
                      </a:r>
                      <a:endParaRPr lang="en-CA"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CA" noProof="0" dirty="0" smtClean="0"/>
                        <a:t>2</a:t>
                      </a:r>
                      <a:endParaRPr lang="en-CA"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CA" noProof="0" dirty="0" smtClean="0"/>
                        <a:t>Ethanoic Acid</a:t>
                      </a:r>
                      <a:endParaRPr lang="en-CA"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CA" noProof="0" dirty="0" smtClean="0"/>
                        <a:t>Acetic Acid</a:t>
                      </a:r>
                      <a:endParaRPr lang="en-CA"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CA" noProof="0" dirty="0" smtClean="0"/>
                        <a:t>17</a:t>
                      </a:r>
                      <a:endParaRPr lang="en-CA"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61509">
                <a:tc>
                  <a:txBody>
                    <a:bodyPr/>
                    <a:lstStyle/>
                    <a:p>
                      <a:r>
                        <a:rPr lang="en-CA" noProof="0" dirty="0" smtClean="0"/>
                        <a:t>CH</a:t>
                      </a:r>
                      <a:r>
                        <a:rPr lang="en-CA" sz="1000" noProof="0" dirty="0" smtClean="0"/>
                        <a:t>3</a:t>
                      </a:r>
                      <a:r>
                        <a:rPr lang="en-CA" sz="1800" noProof="0" dirty="0" smtClean="0"/>
                        <a:t>CH</a:t>
                      </a:r>
                      <a:r>
                        <a:rPr lang="en-CA" sz="1000" noProof="0" dirty="0" smtClean="0"/>
                        <a:t>2</a:t>
                      </a:r>
                      <a:r>
                        <a:rPr lang="en-CA" sz="1800" noProof="0" dirty="0" smtClean="0"/>
                        <a:t>COOH</a:t>
                      </a:r>
                      <a:endParaRPr lang="en-CA"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CA" noProof="0" dirty="0" smtClean="0"/>
                        <a:t>3</a:t>
                      </a:r>
                      <a:endParaRPr lang="en-CA"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CA" noProof="0" dirty="0" smtClean="0"/>
                        <a:t>Propanoic Acid</a:t>
                      </a:r>
                      <a:endParaRPr lang="en-CA"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CA" noProof="0" dirty="0" smtClean="0"/>
                        <a:t>Propionic Acid</a:t>
                      </a:r>
                      <a:endParaRPr lang="en-CA"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CA" noProof="0" dirty="0" smtClean="0"/>
                        <a:t>-22</a:t>
                      </a:r>
                      <a:endParaRPr lang="en-CA"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CA" noProof="0" dirty="0" smtClean="0"/>
                        <a:t>CH</a:t>
                      </a:r>
                      <a:r>
                        <a:rPr lang="en-CA" sz="1000" noProof="0" dirty="0" smtClean="0"/>
                        <a:t>3</a:t>
                      </a:r>
                      <a:r>
                        <a:rPr lang="en-CA" sz="1800" noProof="0" dirty="0" smtClean="0"/>
                        <a:t>(CH</a:t>
                      </a:r>
                      <a:r>
                        <a:rPr lang="en-CA" sz="1000" noProof="0" dirty="0" smtClean="0"/>
                        <a:t>2</a:t>
                      </a:r>
                      <a:r>
                        <a:rPr lang="en-CA" sz="1800" noProof="0" dirty="0" smtClean="0"/>
                        <a:t>)</a:t>
                      </a:r>
                      <a:r>
                        <a:rPr lang="en-CA" sz="1000" noProof="0" dirty="0" smtClean="0"/>
                        <a:t>2</a:t>
                      </a:r>
                      <a:r>
                        <a:rPr lang="en-CA" sz="1800" noProof="0" dirty="0" smtClean="0"/>
                        <a:t>COOH</a:t>
                      </a:r>
                      <a:endParaRPr lang="en-CA"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CA" noProof="0" dirty="0" smtClean="0"/>
                        <a:t>4</a:t>
                      </a:r>
                      <a:endParaRPr lang="en-CA"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CA" noProof="0" dirty="0" smtClean="0"/>
                        <a:t>Butanoic Acid</a:t>
                      </a:r>
                      <a:endParaRPr lang="en-CA"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CA" noProof="0" dirty="0" smtClean="0"/>
                        <a:t>Butyric Acid</a:t>
                      </a:r>
                      <a:endParaRPr lang="en-CA"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CA" noProof="0" dirty="0" smtClean="0"/>
                        <a:t>-6</a:t>
                      </a:r>
                      <a:endParaRPr lang="en-CA"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CA" noProof="0" dirty="0" smtClean="0"/>
                        <a:t>CH</a:t>
                      </a:r>
                      <a:r>
                        <a:rPr lang="en-CA" sz="1000" noProof="0" dirty="0" smtClean="0"/>
                        <a:t>3</a:t>
                      </a:r>
                      <a:r>
                        <a:rPr lang="en-CA" sz="1800" noProof="0" dirty="0" smtClean="0"/>
                        <a:t>(CH</a:t>
                      </a:r>
                      <a:r>
                        <a:rPr lang="en-CA" sz="1000" noProof="0" dirty="0" smtClean="0"/>
                        <a:t>2</a:t>
                      </a:r>
                      <a:r>
                        <a:rPr lang="en-CA" sz="1800" noProof="0" dirty="0" smtClean="0"/>
                        <a:t>)</a:t>
                      </a:r>
                      <a:r>
                        <a:rPr lang="en-CA" sz="1000" noProof="0" dirty="0" smtClean="0"/>
                        <a:t>4</a:t>
                      </a:r>
                      <a:r>
                        <a:rPr lang="en-CA" sz="1800" noProof="0" dirty="0" smtClean="0"/>
                        <a:t>COOH</a:t>
                      </a:r>
                      <a:endParaRPr lang="en-CA" noProof="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CA" noProof="0" dirty="0" smtClean="0"/>
                        <a:t>6</a:t>
                      </a:r>
                      <a:endParaRPr lang="en-CA"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CA" noProof="0" dirty="0" smtClean="0"/>
                        <a:t>Hexanoic Acid</a:t>
                      </a:r>
                      <a:endParaRPr lang="en-CA"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CA" noProof="0" dirty="0" smtClean="0"/>
                        <a:t>Caproic Acid</a:t>
                      </a:r>
                      <a:endParaRPr lang="en-CA"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CA" noProof="0" dirty="0" smtClean="0"/>
                        <a:t>-3</a:t>
                      </a:r>
                      <a:endParaRPr lang="en-CA"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CA" noProof="0" dirty="0" smtClean="0"/>
                        <a:t>CH</a:t>
                      </a:r>
                      <a:r>
                        <a:rPr lang="en-CA" sz="1000" noProof="0" dirty="0" smtClean="0"/>
                        <a:t>3</a:t>
                      </a:r>
                      <a:r>
                        <a:rPr lang="en-CA" sz="1800" noProof="0" dirty="0" smtClean="0"/>
                        <a:t>(CH</a:t>
                      </a:r>
                      <a:r>
                        <a:rPr lang="en-CA" sz="1000" noProof="0" dirty="0" smtClean="0"/>
                        <a:t>2</a:t>
                      </a:r>
                      <a:r>
                        <a:rPr lang="en-CA" sz="1800" noProof="0" dirty="0" smtClean="0"/>
                        <a:t>)</a:t>
                      </a:r>
                      <a:r>
                        <a:rPr lang="en-CA" sz="1000" noProof="0" dirty="0" smtClean="0"/>
                        <a:t>6</a:t>
                      </a:r>
                      <a:r>
                        <a:rPr lang="en-CA" sz="1800" noProof="0" dirty="0" smtClean="0"/>
                        <a:t>COOH</a:t>
                      </a:r>
                      <a:endParaRPr lang="en-CA" noProof="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CA" noProof="0" dirty="0" smtClean="0"/>
                        <a:t>8</a:t>
                      </a:r>
                      <a:endParaRPr lang="en-CA"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CA" noProof="0" dirty="0" smtClean="0"/>
                        <a:t>Octanoic Acid</a:t>
                      </a:r>
                      <a:endParaRPr lang="en-CA"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CA" noProof="0" dirty="0" smtClean="0"/>
                        <a:t>Caprylic Acid</a:t>
                      </a:r>
                      <a:endParaRPr lang="en-CA"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CA" noProof="0" dirty="0" smtClean="0"/>
                        <a:t>16</a:t>
                      </a:r>
                      <a:endParaRPr lang="en-CA"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CA" noProof="0" dirty="0" smtClean="0"/>
                        <a:t>CH</a:t>
                      </a:r>
                      <a:r>
                        <a:rPr lang="en-CA" sz="1000" noProof="0" dirty="0" smtClean="0"/>
                        <a:t>3</a:t>
                      </a:r>
                      <a:r>
                        <a:rPr lang="en-CA" sz="1800" noProof="0" dirty="0" smtClean="0"/>
                        <a:t>(CH</a:t>
                      </a:r>
                      <a:r>
                        <a:rPr lang="en-CA" sz="1000" noProof="0" dirty="0" smtClean="0"/>
                        <a:t>2</a:t>
                      </a:r>
                      <a:r>
                        <a:rPr lang="en-CA" sz="1800" noProof="0" dirty="0" smtClean="0"/>
                        <a:t>)</a:t>
                      </a:r>
                      <a:r>
                        <a:rPr lang="en-CA" sz="1000" noProof="0" dirty="0" smtClean="0"/>
                        <a:t>8</a:t>
                      </a:r>
                      <a:r>
                        <a:rPr lang="en-CA" sz="1800" noProof="0" dirty="0" smtClean="0"/>
                        <a:t>COOH</a:t>
                      </a:r>
                      <a:endParaRPr lang="en-CA" noProof="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CA" noProof="0" dirty="0" smtClean="0"/>
                        <a:t>10</a:t>
                      </a:r>
                      <a:endParaRPr lang="en-CA"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CA" noProof="0" dirty="0" smtClean="0"/>
                        <a:t>Decanoic Acid</a:t>
                      </a:r>
                      <a:endParaRPr lang="en-CA"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CA" noProof="0" dirty="0" smtClean="0"/>
                        <a:t>Capric Acid</a:t>
                      </a:r>
                      <a:endParaRPr lang="en-CA"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CA" noProof="0" dirty="0" smtClean="0"/>
                        <a:t>31</a:t>
                      </a:r>
                      <a:endParaRPr lang="en-CA"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CA" noProof="0" dirty="0" smtClean="0"/>
                        <a:t>CH</a:t>
                      </a:r>
                      <a:r>
                        <a:rPr lang="en-CA" sz="1000" noProof="0" dirty="0" smtClean="0"/>
                        <a:t>3</a:t>
                      </a:r>
                      <a:r>
                        <a:rPr lang="en-CA" sz="1800" noProof="0" dirty="0" smtClean="0"/>
                        <a:t>(CH</a:t>
                      </a:r>
                      <a:r>
                        <a:rPr lang="en-CA" sz="1000" noProof="0" dirty="0" smtClean="0"/>
                        <a:t>2</a:t>
                      </a:r>
                      <a:r>
                        <a:rPr lang="en-CA" sz="1800" noProof="0" dirty="0" smtClean="0"/>
                        <a:t>)</a:t>
                      </a:r>
                      <a:r>
                        <a:rPr lang="en-CA" sz="1000" noProof="0" dirty="0" smtClean="0"/>
                        <a:t>10</a:t>
                      </a:r>
                      <a:r>
                        <a:rPr lang="en-CA" sz="1800" noProof="0" dirty="0" smtClean="0"/>
                        <a:t>COOH</a:t>
                      </a:r>
                      <a:endParaRPr lang="en-CA" noProof="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CA" noProof="0" dirty="0" smtClean="0"/>
                        <a:t>12</a:t>
                      </a:r>
                      <a:endParaRPr lang="en-CA"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CA" noProof="0" dirty="0" smtClean="0"/>
                        <a:t>Dodecanoic Acid</a:t>
                      </a:r>
                      <a:endParaRPr lang="en-CA"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CA" noProof="0" dirty="0" smtClean="0"/>
                        <a:t>Lauric Acid</a:t>
                      </a:r>
                      <a:endParaRPr lang="en-CA"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CA" noProof="0" dirty="0" smtClean="0"/>
                        <a:t>44</a:t>
                      </a:r>
                      <a:endParaRPr lang="en-CA"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CA" noProof="0" dirty="0" smtClean="0"/>
                        <a:t>CH</a:t>
                      </a:r>
                      <a:r>
                        <a:rPr lang="en-CA" sz="1000" noProof="0" dirty="0" smtClean="0"/>
                        <a:t>3</a:t>
                      </a:r>
                      <a:r>
                        <a:rPr lang="en-CA" sz="1800" noProof="0" dirty="0" smtClean="0"/>
                        <a:t>(CH</a:t>
                      </a:r>
                      <a:r>
                        <a:rPr lang="en-CA" sz="1000" noProof="0" dirty="0" smtClean="0"/>
                        <a:t>2</a:t>
                      </a:r>
                      <a:r>
                        <a:rPr lang="en-CA" sz="1800" noProof="0" dirty="0" smtClean="0"/>
                        <a:t>)</a:t>
                      </a:r>
                      <a:r>
                        <a:rPr lang="en-CA" sz="1000" noProof="0" dirty="0" smtClean="0"/>
                        <a:t>12</a:t>
                      </a:r>
                      <a:r>
                        <a:rPr lang="en-CA" sz="1800" noProof="0" dirty="0" smtClean="0"/>
                        <a:t>COOH</a:t>
                      </a:r>
                      <a:endParaRPr lang="en-CA" noProof="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CA" noProof="0" dirty="0" smtClean="0"/>
                        <a:t>14</a:t>
                      </a:r>
                      <a:endParaRPr lang="en-CA"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CA" noProof="0" dirty="0" smtClean="0"/>
                        <a:t>Tetradecanoic Acid</a:t>
                      </a:r>
                      <a:endParaRPr lang="en-CA"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CA" noProof="0" dirty="0" smtClean="0"/>
                        <a:t>Myristic Acid</a:t>
                      </a:r>
                      <a:endParaRPr lang="en-CA"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CA" noProof="0" dirty="0" smtClean="0"/>
                        <a:t>58</a:t>
                      </a:r>
                      <a:endParaRPr lang="en-CA"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CA" noProof="0" dirty="0" smtClean="0"/>
                        <a:t>CH</a:t>
                      </a:r>
                      <a:r>
                        <a:rPr lang="en-CA" sz="1000" noProof="0" dirty="0" smtClean="0"/>
                        <a:t>3</a:t>
                      </a:r>
                      <a:r>
                        <a:rPr lang="en-CA" sz="1800" noProof="0" dirty="0" smtClean="0"/>
                        <a:t>(CH</a:t>
                      </a:r>
                      <a:r>
                        <a:rPr lang="en-CA" sz="1000" noProof="0" dirty="0" smtClean="0"/>
                        <a:t>2</a:t>
                      </a:r>
                      <a:r>
                        <a:rPr lang="en-CA" sz="1800" noProof="0" dirty="0" smtClean="0"/>
                        <a:t>)</a:t>
                      </a:r>
                      <a:r>
                        <a:rPr lang="en-CA" sz="1000" noProof="0" dirty="0" smtClean="0"/>
                        <a:t>14</a:t>
                      </a:r>
                      <a:r>
                        <a:rPr lang="en-CA" sz="1800" noProof="0" dirty="0" smtClean="0"/>
                        <a:t>COOH</a:t>
                      </a:r>
                      <a:endParaRPr lang="en-CA" noProof="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CA" noProof="0" dirty="0" smtClean="0"/>
                        <a:t>16</a:t>
                      </a:r>
                      <a:endParaRPr lang="en-CA"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CA" noProof="0" dirty="0" smtClean="0"/>
                        <a:t>Hexadecanoic Acid</a:t>
                      </a:r>
                      <a:endParaRPr lang="en-CA"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CA" noProof="0" dirty="0" smtClean="0"/>
                        <a:t>Palmitic Acid</a:t>
                      </a:r>
                      <a:endParaRPr lang="en-CA"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CA" noProof="0" dirty="0" smtClean="0"/>
                        <a:t>63</a:t>
                      </a:r>
                      <a:endParaRPr lang="en-CA"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CA" noProof="0" dirty="0" smtClean="0"/>
                        <a:t>CH</a:t>
                      </a:r>
                      <a:r>
                        <a:rPr lang="en-CA" sz="1000" noProof="0" dirty="0" smtClean="0"/>
                        <a:t>3</a:t>
                      </a:r>
                      <a:r>
                        <a:rPr lang="en-CA" sz="1800" noProof="0" dirty="0" smtClean="0"/>
                        <a:t>(CH</a:t>
                      </a:r>
                      <a:r>
                        <a:rPr lang="en-CA" sz="1000" noProof="0" dirty="0" smtClean="0"/>
                        <a:t>2</a:t>
                      </a:r>
                      <a:r>
                        <a:rPr lang="en-CA" sz="1800" noProof="0" dirty="0" smtClean="0"/>
                        <a:t>)</a:t>
                      </a:r>
                      <a:r>
                        <a:rPr lang="en-CA" sz="1000" noProof="0" dirty="0" smtClean="0"/>
                        <a:t>16</a:t>
                      </a:r>
                      <a:r>
                        <a:rPr lang="en-CA" sz="1800" noProof="0" dirty="0" smtClean="0"/>
                        <a:t>COOH</a:t>
                      </a:r>
                      <a:endParaRPr lang="en-CA" noProof="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CA" noProof="0" dirty="0" smtClean="0"/>
                        <a:t>18</a:t>
                      </a:r>
                      <a:endParaRPr lang="en-CA"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CA" noProof="0" dirty="0" smtClean="0"/>
                        <a:t>Octadecanoic Acid</a:t>
                      </a:r>
                      <a:endParaRPr lang="en-CA"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CA" noProof="0" dirty="0" smtClean="0"/>
                        <a:t>Stearic Acid</a:t>
                      </a:r>
                      <a:endParaRPr lang="en-CA"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CA" noProof="0" dirty="0" smtClean="0"/>
                        <a:t>70</a:t>
                      </a:r>
                      <a:endParaRPr lang="en-CA"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2517984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r>
              <a:rPr lang="en-CA" dirty="0" smtClean="0">
                <a:solidFill>
                  <a:schemeClr val="bg1"/>
                </a:solidFill>
              </a:rPr>
              <a:t>By what process does an aldehyde become a carboxylic acid.</a:t>
            </a:r>
            <a:endParaRPr lang="en-CA" dirty="0">
              <a:solidFill>
                <a:schemeClr val="bg1"/>
              </a:solidFill>
            </a:endParaRPr>
          </a:p>
        </p:txBody>
      </p:sp>
    </p:spTree>
    <p:extLst>
      <p:ext uri="{BB962C8B-B14F-4D97-AF65-F5344CB8AC3E}">
        <p14:creationId xmlns:p14="http://schemas.microsoft.com/office/powerpoint/2010/main" val="318303111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u="sng" dirty="0">
                <a:solidFill>
                  <a:srgbClr val="FF0000"/>
                </a:solidFill>
                <a:hlinkClick r:id="rId2" action="ppaction://hlinksldjump"/>
              </a:rPr>
              <a:t>Back</a:t>
            </a:r>
            <a:endParaRPr lang="en-CA" dirty="0"/>
          </a:p>
        </p:txBody>
      </p:sp>
      <p:sp>
        <p:nvSpPr>
          <p:cNvPr id="3" name="Content Placeholder 2"/>
          <p:cNvSpPr>
            <a:spLocks noGrp="1"/>
          </p:cNvSpPr>
          <p:nvPr>
            <p:ph idx="1"/>
          </p:nvPr>
        </p:nvSpPr>
        <p:spPr/>
        <p:txBody>
          <a:bodyPr/>
          <a:lstStyle/>
          <a:p>
            <a:r>
              <a:rPr lang="en-CA" dirty="0" smtClean="0">
                <a:solidFill>
                  <a:schemeClr val="bg1"/>
                </a:solidFill>
              </a:rPr>
              <a:t>What is oxidization.</a:t>
            </a:r>
            <a:endParaRPr lang="en-CA" dirty="0">
              <a:solidFill>
                <a:schemeClr val="bg1"/>
              </a:solidFill>
            </a:endParaRPr>
          </a:p>
        </p:txBody>
      </p:sp>
    </p:spTree>
    <p:extLst>
      <p:ext uri="{BB962C8B-B14F-4D97-AF65-F5344CB8AC3E}">
        <p14:creationId xmlns:p14="http://schemas.microsoft.com/office/powerpoint/2010/main" val="145803462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r>
              <a:rPr lang="en-CA" dirty="0" smtClean="0">
                <a:solidFill>
                  <a:schemeClr val="bg1"/>
                </a:solidFill>
              </a:rPr>
              <a:t>A carboxylic acid can perform what with another carboxylic acid.</a:t>
            </a:r>
            <a:endParaRPr lang="en-CA" dirty="0">
              <a:solidFill>
                <a:schemeClr val="bg1"/>
              </a:solidFill>
            </a:endParaRPr>
          </a:p>
        </p:txBody>
      </p:sp>
    </p:spTree>
    <p:extLst>
      <p:ext uri="{BB962C8B-B14F-4D97-AF65-F5344CB8AC3E}">
        <p14:creationId xmlns:p14="http://schemas.microsoft.com/office/powerpoint/2010/main" val="332542299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u="sng" dirty="0">
                <a:solidFill>
                  <a:srgbClr val="FF0000"/>
                </a:solidFill>
                <a:hlinkClick r:id="rId2" action="ppaction://hlinksldjump"/>
              </a:rPr>
              <a:t>Back</a:t>
            </a:r>
            <a:endParaRPr lang="en-CA" dirty="0"/>
          </a:p>
        </p:txBody>
      </p:sp>
      <p:sp>
        <p:nvSpPr>
          <p:cNvPr id="3" name="Content Placeholder 2"/>
          <p:cNvSpPr>
            <a:spLocks noGrp="1"/>
          </p:cNvSpPr>
          <p:nvPr>
            <p:ph idx="1"/>
          </p:nvPr>
        </p:nvSpPr>
        <p:spPr/>
        <p:txBody>
          <a:bodyPr/>
          <a:lstStyle/>
          <a:p>
            <a:r>
              <a:rPr lang="en-CA" dirty="0" smtClean="0">
                <a:solidFill>
                  <a:schemeClr val="bg1"/>
                </a:solidFill>
              </a:rPr>
              <a:t>What is hydrogen bonding.</a:t>
            </a:r>
            <a:endParaRPr lang="en-CA" dirty="0">
              <a:solidFill>
                <a:schemeClr val="bg1"/>
              </a:solidFill>
            </a:endParaRPr>
          </a:p>
        </p:txBody>
      </p:sp>
    </p:spTree>
    <p:extLst>
      <p:ext uri="{BB962C8B-B14F-4D97-AF65-F5344CB8AC3E}">
        <p14:creationId xmlns:p14="http://schemas.microsoft.com/office/powerpoint/2010/main" val="22417673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r>
              <a:rPr lang="en-CA" dirty="0" smtClean="0">
                <a:solidFill>
                  <a:schemeClr val="bg1"/>
                </a:solidFill>
              </a:rPr>
              <a:t>Carboxylic acids are used as precursors to form compounds such as esters, aldehydes and what.</a:t>
            </a:r>
            <a:endParaRPr lang="en-CA" dirty="0">
              <a:solidFill>
                <a:schemeClr val="bg1"/>
              </a:solidFill>
            </a:endParaRPr>
          </a:p>
        </p:txBody>
      </p:sp>
    </p:spTree>
    <p:extLst>
      <p:ext uri="{BB962C8B-B14F-4D97-AF65-F5344CB8AC3E}">
        <p14:creationId xmlns:p14="http://schemas.microsoft.com/office/powerpoint/2010/main" val="230478330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u="sng" dirty="0">
                <a:solidFill>
                  <a:srgbClr val="FF0000"/>
                </a:solidFill>
                <a:hlinkClick r:id="rId2" action="ppaction://hlinksldjump"/>
              </a:rPr>
              <a:t>Back</a:t>
            </a:r>
            <a:endParaRPr lang="en-CA" dirty="0"/>
          </a:p>
        </p:txBody>
      </p:sp>
      <p:sp>
        <p:nvSpPr>
          <p:cNvPr id="3" name="Content Placeholder 2"/>
          <p:cNvSpPr>
            <a:spLocks noGrp="1"/>
          </p:cNvSpPr>
          <p:nvPr>
            <p:ph idx="1"/>
          </p:nvPr>
        </p:nvSpPr>
        <p:spPr/>
        <p:txBody>
          <a:bodyPr/>
          <a:lstStyle/>
          <a:p>
            <a:r>
              <a:rPr lang="en-CA" dirty="0" smtClean="0">
                <a:solidFill>
                  <a:schemeClr val="bg1"/>
                </a:solidFill>
              </a:rPr>
              <a:t>What are ketones.</a:t>
            </a:r>
            <a:endParaRPr lang="en-CA" dirty="0">
              <a:solidFill>
                <a:schemeClr val="bg1"/>
              </a:solidFill>
            </a:endParaRPr>
          </a:p>
        </p:txBody>
      </p:sp>
    </p:spTree>
    <p:extLst>
      <p:ext uri="{BB962C8B-B14F-4D97-AF65-F5344CB8AC3E}">
        <p14:creationId xmlns:p14="http://schemas.microsoft.com/office/powerpoint/2010/main" val="307046749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r>
              <a:rPr lang="en-CA" dirty="0" smtClean="0">
                <a:solidFill>
                  <a:schemeClr val="bg1"/>
                </a:solidFill>
              </a:rPr>
              <a:t>Hydrogen bonding elevates the boiling point of carboxylic acids as well as what.</a:t>
            </a:r>
            <a:endParaRPr lang="en-CA" dirty="0">
              <a:solidFill>
                <a:schemeClr val="bg1"/>
              </a:solidFill>
            </a:endParaRPr>
          </a:p>
        </p:txBody>
      </p:sp>
    </p:spTree>
    <p:extLst>
      <p:ext uri="{BB962C8B-B14F-4D97-AF65-F5344CB8AC3E}">
        <p14:creationId xmlns:p14="http://schemas.microsoft.com/office/powerpoint/2010/main" val="227020141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u="sng" dirty="0">
                <a:solidFill>
                  <a:srgbClr val="FF0000"/>
                </a:solidFill>
                <a:hlinkClick r:id="rId2" action="ppaction://hlinksldjump"/>
              </a:rPr>
              <a:t>Back</a:t>
            </a:r>
            <a:endParaRPr lang="en-CA" dirty="0"/>
          </a:p>
        </p:txBody>
      </p:sp>
      <p:sp>
        <p:nvSpPr>
          <p:cNvPr id="3" name="Content Placeholder 2"/>
          <p:cNvSpPr>
            <a:spLocks noGrp="1"/>
          </p:cNvSpPr>
          <p:nvPr>
            <p:ph idx="1"/>
          </p:nvPr>
        </p:nvSpPr>
        <p:spPr/>
        <p:txBody>
          <a:bodyPr/>
          <a:lstStyle/>
          <a:p>
            <a:r>
              <a:rPr lang="en-CA" dirty="0" smtClean="0">
                <a:solidFill>
                  <a:schemeClr val="bg1"/>
                </a:solidFill>
              </a:rPr>
              <a:t>What is increase their stability.</a:t>
            </a:r>
            <a:endParaRPr lang="en-CA" dirty="0">
              <a:solidFill>
                <a:schemeClr val="bg1"/>
              </a:solidFill>
            </a:endParaRPr>
          </a:p>
        </p:txBody>
      </p:sp>
    </p:spTree>
    <p:extLst>
      <p:ext uri="{BB962C8B-B14F-4D97-AF65-F5344CB8AC3E}">
        <p14:creationId xmlns:p14="http://schemas.microsoft.com/office/powerpoint/2010/main" val="146430102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r>
              <a:rPr lang="en-CA" dirty="0" smtClean="0">
                <a:solidFill>
                  <a:schemeClr val="bg1"/>
                </a:solidFill>
              </a:rPr>
              <a:t>What gives carboxylic acids the ability to receive and give hydrogen atoms.</a:t>
            </a:r>
            <a:endParaRPr lang="en-CA" dirty="0">
              <a:solidFill>
                <a:schemeClr val="bg1"/>
              </a:solidFill>
            </a:endParaRPr>
          </a:p>
        </p:txBody>
      </p:sp>
    </p:spTree>
    <p:extLst>
      <p:ext uri="{BB962C8B-B14F-4D97-AF65-F5344CB8AC3E}">
        <p14:creationId xmlns:p14="http://schemas.microsoft.com/office/powerpoint/2010/main" val="153219405"/>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u="sng" dirty="0">
                <a:solidFill>
                  <a:srgbClr val="FF0000"/>
                </a:solidFill>
                <a:hlinkClick r:id="rId2" action="ppaction://hlinksldjump"/>
              </a:rPr>
              <a:t>Back</a:t>
            </a:r>
            <a:endParaRPr lang="en-CA" dirty="0"/>
          </a:p>
        </p:txBody>
      </p:sp>
      <p:sp>
        <p:nvSpPr>
          <p:cNvPr id="3" name="Content Placeholder 2"/>
          <p:cNvSpPr>
            <a:spLocks noGrp="1"/>
          </p:cNvSpPr>
          <p:nvPr>
            <p:ph idx="1"/>
          </p:nvPr>
        </p:nvSpPr>
        <p:spPr/>
        <p:txBody>
          <a:bodyPr/>
          <a:lstStyle/>
          <a:p>
            <a:r>
              <a:rPr lang="en-CA" dirty="0" smtClean="0">
                <a:solidFill>
                  <a:schemeClr val="bg1"/>
                </a:solidFill>
              </a:rPr>
              <a:t>What are carbonyl and hydroxyl groups.</a:t>
            </a:r>
            <a:endParaRPr lang="en-CA" dirty="0">
              <a:solidFill>
                <a:schemeClr val="bg1"/>
              </a:solidFill>
            </a:endParaRPr>
          </a:p>
        </p:txBody>
      </p:sp>
    </p:spTree>
    <p:extLst>
      <p:ext uri="{BB962C8B-B14F-4D97-AF65-F5344CB8AC3E}">
        <p14:creationId xmlns:p14="http://schemas.microsoft.com/office/powerpoint/2010/main" val="13314573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Reaction Properties</a:t>
            </a:r>
            <a:endParaRPr lang="en-CA" dirty="0"/>
          </a:p>
        </p:txBody>
      </p:sp>
      <p:sp>
        <p:nvSpPr>
          <p:cNvPr id="3" name="Content Placeholder 2"/>
          <p:cNvSpPr>
            <a:spLocks noGrp="1"/>
          </p:cNvSpPr>
          <p:nvPr>
            <p:ph idx="1"/>
          </p:nvPr>
        </p:nvSpPr>
        <p:spPr/>
        <p:txBody>
          <a:bodyPr/>
          <a:lstStyle/>
          <a:p>
            <a:r>
              <a:rPr lang="en-CA" dirty="0" smtClean="0">
                <a:solidFill>
                  <a:schemeClr val="bg1"/>
                </a:solidFill>
              </a:rPr>
              <a:t>There are several reactions that a carboxylic acid can be part of. One is water combining with ethanoic acid to make acetate and hydronium, another is combing magnesium and ethanoic acid to make hydrogen and magnesium acetate tetrahydrate, and a chemical reaction to make a carboxylic acid is to oxidize the corresponding aldehyde or to use an excess amount of oxidizer (such as potassium dichromate) to turn a primary alcohol into the corresponding carboxyl acid.</a:t>
            </a:r>
          </a:p>
        </p:txBody>
      </p:sp>
    </p:spTree>
    <p:extLst>
      <p:ext uri="{BB962C8B-B14F-4D97-AF65-F5344CB8AC3E}">
        <p14:creationId xmlns:p14="http://schemas.microsoft.com/office/powerpoint/2010/main" val="392630206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r>
              <a:rPr lang="en-CA" dirty="0" smtClean="0">
                <a:solidFill>
                  <a:schemeClr val="bg1"/>
                </a:solidFill>
              </a:rPr>
              <a:t>In what substance is hydrogen bonding the most common among carboxylic acids.</a:t>
            </a:r>
            <a:endParaRPr lang="en-CA" dirty="0">
              <a:solidFill>
                <a:schemeClr val="bg1"/>
              </a:solidFill>
            </a:endParaRPr>
          </a:p>
        </p:txBody>
      </p:sp>
    </p:spTree>
    <p:extLst>
      <p:ext uri="{BB962C8B-B14F-4D97-AF65-F5344CB8AC3E}">
        <p14:creationId xmlns:p14="http://schemas.microsoft.com/office/powerpoint/2010/main" val="1335119853"/>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u="sng" dirty="0">
                <a:solidFill>
                  <a:srgbClr val="FF0000"/>
                </a:solidFill>
                <a:hlinkClick r:id="rId2" action="ppaction://hlinksldjump"/>
              </a:rPr>
              <a:t>Back</a:t>
            </a:r>
            <a:endParaRPr lang="en-CA" dirty="0"/>
          </a:p>
        </p:txBody>
      </p:sp>
      <p:sp>
        <p:nvSpPr>
          <p:cNvPr id="3" name="Content Placeholder 2"/>
          <p:cNvSpPr>
            <a:spLocks noGrp="1"/>
          </p:cNvSpPr>
          <p:nvPr>
            <p:ph idx="1"/>
          </p:nvPr>
        </p:nvSpPr>
        <p:spPr/>
        <p:txBody>
          <a:bodyPr/>
          <a:lstStyle/>
          <a:p>
            <a:r>
              <a:rPr lang="en-CA" dirty="0" smtClean="0">
                <a:solidFill>
                  <a:schemeClr val="bg1"/>
                </a:solidFill>
              </a:rPr>
              <a:t>What is non-polar solvents.</a:t>
            </a:r>
            <a:endParaRPr lang="en-CA" dirty="0">
              <a:solidFill>
                <a:schemeClr val="bg1"/>
              </a:solidFill>
            </a:endParaRPr>
          </a:p>
        </p:txBody>
      </p:sp>
    </p:spTree>
    <p:extLst>
      <p:ext uri="{BB962C8B-B14F-4D97-AF65-F5344CB8AC3E}">
        <p14:creationId xmlns:p14="http://schemas.microsoft.com/office/powerpoint/2010/main" val="513384613"/>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Bibliography</a:t>
            </a:r>
            <a:endParaRPr lang="en-CA" dirty="0"/>
          </a:p>
        </p:txBody>
      </p:sp>
      <p:sp>
        <p:nvSpPr>
          <p:cNvPr id="3" name="Content Placeholder 2"/>
          <p:cNvSpPr>
            <a:spLocks noGrp="1"/>
          </p:cNvSpPr>
          <p:nvPr>
            <p:ph idx="1"/>
          </p:nvPr>
        </p:nvSpPr>
        <p:spPr/>
        <p:txBody>
          <a:bodyPr>
            <a:normAutofit fontScale="92500" lnSpcReduction="20000"/>
          </a:bodyPr>
          <a:lstStyle/>
          <a:p>
            <a:r>
              <a:rPr lang="en-CA" dirty="0" smtClean="0">
                <a:solidFill>
                  <a:schemeClr val="bg1"/>
                </a:solidFill>
              </a:rPr>
              <a:t>Gillespie, Ronald, Humphreys, David, Baird, N. Colin, and Robinson, Edward. “Section 19.5: Carboxylic Acid” </a:t>
            </a:r>
            <a:r>
              <a:rPr lang="en-CA" i="1" dirty="0" smtClean="0">
                <a:solidFill>
                  <a:schemeClr val="bg1"/>
                </a:solidFill>
              </a:rPr>
              <a:t>Chemistry.</a:t>
            </a:r>
            <a:r>
              <a:rPr lang="en-CA" dirty="0" smtClean="0">
                <a:solidFill>
                  <a:schemeClr val="bg1"/>
                </a:solidFill>
              </a:rPr>
              <a:t> Massachusetts, 1986. Print.</a:t>
            </a:r>
          </a:p>
          <a:p>
            <a:r>
              <a:rPr lang="en-CA" dirty="0" smtClean="0">
                <a:solidFill>
                  <a:schemeClr val="bg1"/>
                </a:solidFill>
              </a:rPr>
              <a:t>Wilbraham, Anthony, Staley, Dennis, Matta, Michael, and Waterman, Edward. “Section 23.3: Carbonyl Compounds. P. 740-741.” </a:t>
            </a:r>
            <a:r>
              <a:rPr lang="en-CA" i="1" dirty="0" smtClean="0">
                <a:solidFill>
                  <a:schemeClr val="bg1"/>
                </a:solidFill>
              </a:rPr>
              <a:t>Prentice Hall Chemistry.</a:t>
            </a:r>
            <a:r>
              <a:rPr lang="en-CA" dirty="0" smtClean="0">
                <a:solidFill>
                  <a:schemeClr val="bg1"/>
                </a:solidFill>
              </a:rPr>
              <a:t> Massachusetts: Pearson Education Inc., 2008. Print.</a:t>
            </a:r>
          </a:p>
          <a:p>
            <a:r>
              <a:rPr lang="en-CA" dirty="0" smtClean="0">
                <a:solidFill>
                  <a:schemeClr val="bg1"/>
                </a:solidFill>
              </a:rPr>
              <a:t>“Carboxylic Acids” www.boundless.com/chemistry/textbooks/boundless-chemistry-textbook/organic-chemistry-23/functional-group-names-properties-and-reactions-166/carboxylic -acids-641-3673/</a:t>
            </a:r>
          </a:p>
          <a:p>
            <a:r>
              <a:rPr lang="en-CA" dirty="0" smtClean="0">
                <a:solidFill>
                  <a:schemeClr val="bg1"/>
                </a:solidFill>
              </a:rPr>
              <a:t> Clark, Jim. www.chemguide.co.uk/organicprops/acids/acid.ty.html#top. 2004.</a:t>
            </a:r>
            <a:endParaRPr lang="en-CA" dirty="0">
              <a:solidFill>
                <a:schemeClr val="bg1"/>
              </a:solidFill>
            </a:endParaRPr>
          </a:p>
        </p:txBody>
      </p:sp>
    </p:spTree>
    <p:extLst>
      <p:ext uri="{BB962C8B-B14F-4D97-AF65-F5344CB8AC3E}">
        <p14:creationId xmlns:p14="http://schemas.microsoft.com/office/powerpoint/2010/main" val="15584780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Reaction Properties (Cont.)</a:t>
            </a:r>
            <a:endParaRPr lang="en-CA" dirty="0"/>
          </a:p>
        </p:txBody>
      </p:sp>
      <p:sp>
        <p:nvSpPr>
          <p:cNvPr id="3" name="Content Placeholder 2"/>
          <p:cNvSpPr>
            <a:spLocks noGrp="1"/>
          </p:cNvSpPr>
          <p:nvPr>
            <p:ph idx="1"/>
          </p:nvPr>
        </p:nvSpPr>
        <p:spPr/>
        <p:txBody>
          <a:bodyPr>
            <a:normAutofit/>
          </a:bodyPr>
          <a:lstStyle/>
          <a:p>
            <a:pPr marL="0" indent="0">
              <a:buNone/>
            </a:pPr>
            <a:r>
              <a:rPr lang="en-CA" sz="1800" dirty="0" smtClean="0">
                <a:solidFill>
                  <a:schemeClr val="bg1"/>
                </a:solidFill>
              </a:rPr>
              <a:t>Ethanoic acid + Water            Acetate + Hydronium</a:t>
            </a:r>
          </a:p>
          <a:p>
            <a:pPr marL="0" indent="0">
              <a:buNone/>
            </a:pPr>
            <a:r>
              <a:rPr lang="en-CA" sz="1800" dirty="0" smtClean="0">
                <a:solidFill>
                  <a:schemeClr val="bg1"/>
                </a:solidFill>
              </a:rPr>
              <a:t>CH</a:t>
            </a:r>
            <a:r>
              <a:rPr lang="en-CA" sz="1050" dirty="0" smtClean="0">
                <a:solidFill>
                  <a:schemeClr val="bg1"/>
                </a:solidFill>
              </a:rPr>
              <a:t>3</a:t>
            </a:r>
            <a:r>
              <a:rPr lang="en-CA" sz="1800" dirty="0" smtClean="0">
                <a:solidFill>
                  <a:schemeClr val="bg1"/>
                </a:solidFill>
              </a:rPr>
              <a:t>COOH + H</a:t>
            </a:r>
            <a:r>
              <a:rPr lang="en-CA" sz="1050" dirty="0" smtClean="0">
                <a:solidFill>
                  <a:schemeClr val="bg1"/>
                </a:solidFill>
              </a:rPr>
              <a:t>2</a:t>
            </a:r>
            <a:r>
              <a:rPr lang="en-CA" sz="1800" dirty="0" smtClean="0">
                <a:solidFill>
                  <a:schemeClr val="bg1"/>
                </a:solidFill>
              </a:rPr>
              <a:t>O           CH</a:t>
            </a:r>
            <a:r>
              <a:rPr lang="en-CA" sz="1050" dirty="0" smtClean="0">
                <a:solidFill>
                  <a:schemeClr val="bg1"/>
                </a:solidFill>
              </a:rPr>
              <a:t>3</a:t>
            </a:r>
            <a:r>
              <a:rPr lang="en-CA" sz="1800" dirty="0" smtClean="0">
                <a:solidFill>
                  <a:schemeClr val="bg1"/>
                </a:solidFill>
              </a:rPr>
              <a:t>COO + H</a:t>
            </a:r>
            <a:r>
              <a:rPr lang="en-CA" sz="1050" dirty="0" smtClean="0">
                <a:solidFill>
                  <a:schemeClr val="bg1"/>
                </a:solidFill>
              </a:rPr>
              <a:t>3</a:t>
            </a:r>
            <a:r>
              <a:rPr lang="en-CA" sz="1800" dirty="0" smtClean="0">
                <a:solidFill>
                  <a:schemeClr val="bg1"/>
                </a:solidFill>
              </a:rPr>
              <a:t>O</a:t>
            </a:r>
          </a:p>
          <a:p>
            <a:pPr marL="0" indent="0">
              <a:buNone/>
            </a:pPr>
            <a:endParaRPr lang="en-CA" sz="1800" dirty="0" smtClean="0">
              <a:solidFill>
                <a:schemeClr val="bg1"/>
              </a:solidFill>
            </a:endParaRPr>
          </a:p>
          <a:p>
            <a:pPr marL="0" indent="0">
              <a:buNone/>
            </a:pPr>
            <a:r>
              <a:rPr lang="en-CA" sz="1800" dirty="0" smtClean="0">
                <a:solidFill>
                  <a:schemeClr val="bg1"/>
                </a:solidFill>
              </a:rPr>
              <a:t>Ethanoic acid + Magnesium           Magnesium Acetate Tetrahydrate + Hydrogen</a:t>
            </a:r>
          </a:p>
          <a:p>
            <a:pPr marL="0" indent="0">
              <a:buNone/>
            </a:pPr>
            <a:r>
              <a:rPr lang="en-CA" sz="1800" dirty="0" smtClean="0">
                <a:solidFill>
                  <a:schemeClr val="bg1"/>
                </a:solidFill>
              </a:rPr>
              <a:t>CH</a:t>
            </a:r>
            <a:r>
              <a:rPr lang="en-CA" sz="1050" dirty="0" smtClean="0">
                <a:solidFill>
                  <a:schemeClr val="bg1"/>
                </a:solidFill>
              </a:rPr>
              <a:t>3</a:t>
            </a:r>
            <a:r>
              <a:rPr lang="en-CA" sz="1800" dirty="0" smtClean="0">
                <a:solidFill>
                  <a:schemeClr val="bg1"/>
                </a:solidFill>
              </a:rPr>
              <a:t>COOH + Mg            Mg(CH</a:t>
            </a:r>
            <a:r>
              <a:rPr lang="en-CA" sz="1050" dirty="0" smtClean="0">
                <a:solidFill>
                  <a:schemeClr val="bg1"/>
                </a:solidFill>
              </a:rPr>
              <a:t>3</a:t>
            </a:r>
            <a:r>
              <a:rPr lang="en-CA" sz="1800" dirty="0" smtClean="0">
                <a:solidFill>
                  <a:schemeClr val="bg1"/>
                </a:solidFill>
              </a:rPr>
              <a:t>COO)</a:t>
            </a:r>
            <a:r>
              <a:rPr lang="en-CA" sz="1050" dirty="0" smtClean="0">
                <a:solidFill>
                  <a:schemeClr val="bg1"/>
                </a:solidFill>
              </a:rPr>
              <a:t>2</a:t>
            </a:r>
            <a:r>
              <a:rPr lang="en-CA" sz="1800" dirty="0" smtClean="0">
                <a:solidFill>
                  <a:schemeClr val="bg1"/>
                </a:solidFill>
              </a:rPr>
              <a:t> + H</a:t>
            </a:r>
            <a:r>
              <a:rPr lang="en-CA" sz="1050" dirty="0" smtClean="0">
                <a:solidFill>
                  <a:schemeClr val="bg1"/>
                </a:solidFill>
              </a:rPr>
              <a:t>2</a:t>
            </a:r>
            <a:endParaRPr lang="en-CA" sz="2400" dirty="0">
              <a:solidFill>
                <a:schemeClr val="bg1"/>
              </a:solidFill>
            </a:endParaRPr>
          </a:p>
          <a:p>
            <a:pPr marL="0" indent="0">
              <a:buNone/>
            </a:pPr>
            <a:endParaRPr lang="en-CA" dirty="0" smtClean="0">
              <a:solidFill>
                <a:schemeClr val="bg1"/>
              </a:solidFill>
            </a:endParaRPr>
          </a:p>
          <a:p>
            <a:pPr marL="0" indent="0">
              <a:buNone/>
            </a:pPr>
            <a:r>
              <a:rPr lang="en-CA" sz="1800" dirty="0" smtClean="0">
                <a:solidFill>
                  <a:schemeClr val="bg1"/>
                </a:solidFill>
              </a:rPr>
              <a:t>Propanal + Potassium Dichromate            Propionic Acid</a:t>
            </a:r>
            <a:endParaRPr lang="en-CA" sz="1800" dirty="0">
              <a:solidFill>
                <a:schemeClr val="bg1"/>
              </a:solidFill>
            </a:endParaRPr>
          </a:p>
          <a:p>
            <a:pPr marL="0" indent="0">
              <a:buNone/>
            </a:pPr>
            <a:r>
              <a:rPr lang="en-CA" sz="1800" dirty="0" smtClean="0">
                <a:solidFill>
                  <a:schemeClr val="bg1"/>
                </a:solidFill>
              </a:rPr>
              <a:t>CH</a:t>
            </a:r>
            <a:r>
              <a:rPr lang="en-CA" sz="1050" dirty="0" smtClean="0">
                <a:solidFill>
                  <a:schemeClr val="bg1"/>
                </a:solidFill>
              </a:rPr>
              <a:t>3</a:t>
            </a:r>
            <a:r>
              <a:rPr lang="en-CA" sz="1800" dirty="0" smtClean="0">
                <a:solidFill>
                  <a:schemeClr val="bg1"/>
                </a:solidFill>
              </a:rPr>
              <a:t>CH</a:t>
            </a:r>
            <a:r>
              <a:rPr lang="en-CA" sz="1050" dirty="0" smtClean="0">
                <a:solidFill>
                  <a:schemeClr val="bg1"/>
                </a:solidFill>
              </a:rPr>
              <a:t>2</a:t>
            </a:r>
            <a:r>
              <a:rPr lang="en-CA" sz="1800" dirty="0" smtClean="0">
                <a:solidFill>
                  <a:schemeClr val="bg1"/>
                </a:solidFill>
              </a:rPr>
              <a:t>CHO + K</a:t>
            </a:r>
            <a:r>
              <a:rPr lang="en-CA" sz="1050" dirty="0" smtClean="0">
                <a:solidFill>
                  <a:schemeClr val="bg1"/>
                </a:solidFill>
              </a:rPr>
              <a:t>2</a:t>
            </a:r>
            <a:r>
              <a:rPr lang="en-CA" sz="1800" dirty="0" smtClean="0">
                <a:solidFill>
                  <a:schemeClr val="bg1"/>
                </a:solidFill>
              </a:rPr>
              <a:t>Cr</a:t>
            </a:r>
            <a:r>
              <a:rPr lang="en-CA" sz="1050" dirty="0" smtClean="0">
                <a:solidFill>
                  <a:schemeClr val="bg1"/>
                </a:solidFill>
              </a:rPr>
              <a:t>2</a:t>
            </a:r>
            <a:r>
              <a:rPr lang="en-CA" sz="1800" dirty="0" smtClean="0">
                <a:solidFill>
                  <a:schemeClr val="bg1"/>
                </a:solidFill>
              </a:rPr>
              <a:t>O</a:t>
            </a:r>
            <a:r>
              <a:rPr lang="en-CA" sz="1050" dirty="0" smtClean="0">
                <a:solidFill>
                  <a:schemeClr val="bg1"/>
                </a:solidFill>
              </a:rPr>
              <a:t>7</a:t>
            </a:r>
            <a:r>
              <a:rPr lang="en-CA" sz="1800" dirty="0" smtClean="0">
                <a:solidFill>
                  <a:schemeClr val="bg1"/>
                </a:solidFill>
              </a:rPr>
              <a:t>              </a:t>
            </a:r>
            <a:r>
              <a:rPr lang="en-CA" sz="1800" dirty="0">
                <a:solidFill>
                  <a:schemeClr val="bg1"/>
                </a:solidFill>
              </a:rPr>
              <a:t>CH</a:t>
            </a:r>
            <a:r>
              <a:rPr lang="en-CA" sz="1000" dirty="0">
                <a:solidFill>
                  <a:schemeClr val="bg1"/>
                </a:solidFill>
              </a:rPr>
              <a:t>3</a:t>
            </a:r>
            <a:r>
              <a:rPr lang="en-CA" sz="1800" dirty="0">
                <a:solidFill>
                  <a:schemeClr val="bg1"/>
                </a:solidFill>
              </a:rPr>
              <a:t>CH</a:t>
            </a:r>
            <a:r>
              <a:rPr lang="en-CA" sz="1000" dirty="0">
                <a:solidFill>
                  <a:schemeClr val="bg1"/>
                </a:solidFill>
              </a:rPr>
              <a:t>2</a:t>
            </a:r>
            <a:r>
              <a:rPr lang="en-CA" sz="1800" dirty="0">
                <a:solidFill>
                  <a:schemeClr val="bg1"/>
                </a:solidFill>
              </a:rPr>
              <a:t>COOH</a:t>
            </a:r>
            <a:endParaRPr lang="en-CA" sz="1800" dirty="0" smtClean="0">
              <a:solidFill>
                <a:schemeClr val="bg1"/>
              </a:solidFill>
            </a:endParaRPr>
          </a:p>
        </p:txBody>
      </p:sp>
      <p:sp>
        <p:nvSpPr>
          <p:cNvPr id="4" name="Left-Right Arrow 3"/>
          <p:cNvSpPr/>
          <p:nvPr/>
        </p:nvSpPr>
        <p:spPr>
          <a:xfrm>
            <a:off x="3360737" y="905554"/>
            <a:ext cx="609600" cy="45719"/>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 name="Left-Right Arrow 4"/>
          <p:cNvSpPr/>
          <p:nvPr/>
        </p:nvSpPr>
        <p:spPr>
          <a:xfrm>
            <a:off x="2667000" y="1335963"/>
            <a:ext cx="609600" cy="45719"/>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smtClean="0"/>
              <a:t>    </a:t>
            </a:r>
            <a:endParaRPr lang="en-CA" dirty="0"/>
          </a:p>
        </p:txBody>
      </p:sp>
      <p:sp>
        <p:nvSpPr>
          <p:cNvPr id="7" name="Left-Right Arrow 6"/>
          <p:cNvSpPr/>
          <p:nvPr/>
        </p:nvSpPr>
        <p:spPr>
          <a:xfrm>
            <a:off x="3360737" y="4038600"/>
            <a:ext cx="609600" cy="45719"/>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 name="Left-Right Arrow 7"/>
          <p:cNvSpPr/>
          <p:nvPr/>
        </p:nvSpPr>
        <p:spPr>
          <a:xfrm>
            <a:off x="4579937" y="3638550"/>
            <a:ext cx="609600" cy="45719"/>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9" name="Left-Right Arrow 8"/>
          <p:cNvSpPr/>
          <p:nvPr/>
        </p:nvSpPr>
        <p:spPr>
          <a:xfrm>
            <a:off x="3970337" y="2103798"/>
            <a:ext cx="609600" cy="45719"/>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 name="Left-Right Arrow 9"/>
          <p:cNvSpPr/>
          <p:nvPr/>
        </p:nvSpPr>
        <p:spPr>
          <a:xfrm>
            <a:off x="2638425" y="2818515"/>
            <a:ext cx="609600" cy="45719"/>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42928969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Everyday Use</a:t>
            </a:r>
            <a:endParaRPr lang="en-CA" dirty="0"/>
          </a:p>
        </p:txBody>
      </p:sp>
      <p:sp>
        <p:nvSpPr>
          <p:cNvPr id="3" name="Content Placeholder 2"/>
          <p:cNvSpPr>
            <a:spLocks noGrp="1"/>
          </p:cNvSpPr>
          <p:nvPr>
            <p:ph idx="1"/>
          </p:nvPr>
        </p:nvSpPr>
        <p:spPr/>
        <p:txBody>
          <a:bodyPr>
            <a:normAutofit fontScale="92500" lnSpcReduction="20000"/>
          </a:bodyPr>
          <a:lstStyle/>
          <a:p>
            <a:r>
              <a:rPr lang="en-CA" dirty="0" smtClean="0">
                <a:solidFill>
                  <a:schemeClr val="bg1"/>
                </a:solidFill>
              </a:rPr>
              <a:t>Carboxylic acids are called by their common names more often than their IUPAC names and are found in several places in everyday life. The lower-molar-mass carboxylic acids (Formic acid, acetic acid, propionic acid, etc.) are colourless, volatile liquids. The formation of acetic acid in wine is what turns wine into vinegar. Several carboxylic acids were first isolated from fats and are called fatty acids (propionic acid literally means first fatty acid). The higher-molar-mass carboxylic acids (Myristic acid, palmitic acid, stearic acid, etc.) are waxy, odorless solids with low melting points. Stearic acid, obtained from beef fat, is used to make wax candles. Some other examples are acetylsalicylic acid (aspirin) contains a carboxylic acid group, ascorbic acid is found in Vitamin C, citric acid is found in citrus fruits such as lemons or limes and oxalic acid is found in spinach and is called a dicarboxylic acid.</a:t>
            </a:r>
            <a:endParaRPr lang="en-CA" dirty="0">
              <a:solidFill>
                <a:schemeClr val="bg1"/>
              </a:solidFill>
            </a:endParaRPr>
          </a:p>
        </p:txBody>
      </p:sp>
    </p:spTree>
    <p:extLst>
      <p:ext uri="{BB962C8B-B14F-4D97-AF65-F5344CB8AC3E}">
        <p14:creationId xmlns:p14="http://schemas.microsoft.com/office/powerpoint/2010/main" val="15411097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Other information</a:t>
            </a:r>
            <a:endParaRPr lang="en-CA" dirty="0"/>
          </a:p>
        </p:txBody>
      </p:sp>
      <p:sp>
        <p:nvSpPr>
          <p:cNvPr id="3" name="Content Placeholder 2"/>
          <p:cNvSpPr>
            <a:spLocks noGrp="1"/>
          </p:cNvSpPr>
          <p:nvPr>
            <p:ph idx="1"/>
          </p:nvPr>
        </p:nvSpPr>
        <p:spPr/>
        <p:txBody>
          <a:bodyPr/>
          <a:lstStyle/>
          <a:p>
            <a:r>
              <a:rPr lang="en-CA" dirty="0" smtClean="0">
                <a:solidFill>
                  <a:schemeClr val="bg1"/>
                </a:solidFill>
              </a:rPr>
              <a:t>Carboxylic acids are used as precursors to form other compounds such as esters, aldehydes and ketones. Carboxylic acids can form hydrogen bonds with themselves, especially in non-polar solvents, which makes them more stable and elevates their boiling points. Since they contain both hydroxyl groups and carbonyl groups, they can receive or give hydrogens for hydrogen bonding.</a:t>
            </a:r>
            <a:endParaRPr lang="en-CA" dirty="0">
              <a:solidFill>
                <a:schemeClr val="bg1"/>
              </a:solidFill>
            </a:endParaRPr>
          </a:p>
        </p:txBody>
      </p:sp>
    </p:spTree>
    <p:extLst>
      <p:ext uri="{BB962C8B-B14F-4D97-AF65-F5344CB8AC3E}">
        <p14:creationId xmlns:p14="http://schemas.microsoft.com/office/powerpoint/2010/main" val="500116791"/>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ce">
  <a:themeElements>
    <a:clrScheme name="Slice">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162000"/>
                <a:satMod val="200000"/>
                <a:lumMod val="124000"/>
              </a:schemeClr>
            </a:gs>
            <a:gs pos="100000">
              <a:schemeClr val="phClr">
                <a:shade val="96000"/>
                <a:hueMod val="88000"/>
                <a:satMod val="220000"/>
                <a:lumMod val="82000"/>
              </a:schemeClr>
            </a:gs>
          </a:gsLst>
          <a:lin ang="6120000" scaled="1"/>
        </a:gradFill>
        <a:gradFill rotWithShape="1">
          <a:gsLst>
            <a:gs pos="0">
              <a:schemeClr val="phClr">
                <a:tint val="97000"/>
                <a:hueMod val="142000"/>
                <a:satMod val="200000"/>
                <a:lumMod val="118000"/>
              </a:schemeClr>
            </a:gs>
            <a:gs pos="100000">
              <a:schemeClr val="phClr">
                <a:shade val="92000"/>
                <a:hueMod val="22000"/>
                <a:satMod val="220000"/>
                <a:lumMod val="62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282EB108-EDE6-4B8E-957B-D4A69BF580EA}"/>
    </a:ext>
  </a:extLst>
</a:theme>
</file>

<file path=docProps/app.xml><?xml version="1.0" encoding="utf-8"?>
<Properties xmlns="http://schemas.openxmlformats.org/officeDocument/2006/extended-properties" xmlns:vt="http://schemas.openxmlformats.org/officeDocument/2006/docPropsVTypes">
  <Template>Slice</Template>
  <TotalTime>304</TotalTime>
  <Words>1278</Words>
  <Application>Microsoft Office PowerPoint</Application>
  <PresentationFormat>Widescreen</PresentationFormat>
  <Paragraphs>205</Paragraphs>
  <Slides>62</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62</vt:i4>
      </vt:variant>
    </vt:vector>
  </HeadingPairs>
  <TitlesOfParts>
    <vt:vector size="65" baseType="lpstr">
      <vt:lpstr>Century Gothic</vt:lpstr>
      <vt:lpstr>Wingdings 3</vt:lpstr>
      <vt:lpstr>Slice</vt:lpstr>
      <vt:lpstr>Carboxylic Acids</vt:lpstr>
      <vt:lpstr>General Structure</vt:lpstr>
      <vt:lpstr>General Structure (Cont.)</vt:lpstr>
      <vt:lpstr>Naming Scheme</vt:lpstr>
      <vt:lpstr>Naming Scheme (Cont.)</vt:lpstr>
      <vt:lpstr>Reaction Properties</vt:lpstr>
      <vt:lpstr>Reaction Properties (Cont.)</vt:lpstr>
      <vt:lpstr>Everyday Use</vt:lpstr>
      <vt:lpstr>Other information</vt:lpstr>
      <vt:lpstr>PowerPoint Presentation</vt:lpstr>
      <vt:lpstr>PowerPoint Presentation</vt:lpstr>
      <vt:lpstr>PowerPoint Presentation</vt:lpstr>
      <vt:lpstr>Back</vt:lpstr>
      <vt:lpstr>PowerPoint Presentation</vt:lpstr>
      <vt:lpstr>Back</vt:lpstr>
      <vt:lpstr>PowerPoint Presentation</vt:lpstr>
      <vt:lpstr>Back</vt:lpstr>
      <vt:lpstr>PowerPoint Presentation</vt:lpstr>
      <vt:lpstr>Back</vt:lpstr>
      <vt:lpstr>PowerPoint Presentation</vt:lpstr>
      <vt:lpstr>Back</vt:lpstr>
      <vt:lpstr>PowerPoint Presentation</vt:lpstr>
      <vt:lpstr>Back</vt:lpstr>
      <vt:lpstr>PowerPoint Presentation</vt:lpstr>
      <vt:lpstr>Back</vt:lpstr>
      <vt:lpstr>PowerPoint Presentation</vt:lpstr>
      <vt:lpstr>Back</vt:lpstr>
      <vt:lpstr>PowerPoint Presentation</vt:lpstr>
      <vt:lpstr>Back</vt:lpstr>
      <vt:lpstr>PowerPoint Presentation</vt:lpstr>
      <vt:lpstr>Back</vt:lpstr>
      <vt:lpstr>PowerPoint Presentation</vt:lpstr>
      <vt:lpstr>Back</vt:lpstr>
      <vt:lpstr>PowerPoint Presentation</vt:lpstr>
      <vt:lpstr>Back</vt:lpstr>
      <vt:lpstr>PowerPoint Presentation</vt:lpstr>
      <vt:lpstr>Back</vt:lpstr>
      <vt:lpstr>PowerPoint Presentation</vt:lpstr>
      <vt:lpstr>Back</vt:lpstr>
      <vt:lpstr>PowerPoint Presentation</vt:lpstr>
      <vt:lpstr>Back</vt:lpstr>
      <vt:lpstr>PowerPoint Presentation</vt:lpstr>
      <vt:lpstr>Back</vt:lpstr>
      <vt:lpstr>PowerPoint Presentation</vt:lpstr>
      <vt:lpstr>Back</vt:lpstr>
      <vt:lpstr>PowerPoint Presentation</vt:lpstr>
      <vt:lpstr>Back</vt:lpstr>
      <vt:lpstr>PowerPoint Presentation</vt:lpstr>
      <vt:lpstr>Back</vt:lpstr>
      <vt:lpstr>PowerPoint Presentation</vt:lpstr>
      <vt:lpstr>Back</vt:lpstr>
      <vt:lpstr>PowerPoint Presentation</vt:lpstr>
      <vt:lpstr>Back</vt:lpstr>
      <vt:lpstr>PowerPoint Presentation</vt:lpstr>
      <vt:lpstr>Back</vt:lpstr>
      <vt:lpstr>PowerPoint Presentation</vt:lpstr>
      <vt:lpstr>Back</vt:lpstr>
      <vt:lpstr>PowerPoint Presentation</vt:lpstr>
      <vt:lpstr>Back</vt:lpstr>
      <vt:lpstr>PowerPoint Presentation</vt:lpstr>
      <vt:lpstr>Back</vt:lpstr>
      <vt:lpstr>Bibliography</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Carboxylic Acids</dc:title>
  <dc:creator>John Piercy</dc:creator>
  <cp:lastModifiedBy>Sanford, Jo     (ASD-W)</cp:lastModifiedBy>
  <cp:revision>79</cp:revision>
  <dcterms:created xsi:type="dcterms:W3CDTF">2015-09-27T21:13:09Z</dcterms:created>
  <dcterms:modified xsi:type="dcterms:W3CDTF">2015-09-29T14:59:39Z</dcterms:modified>
</cp:coreProperties>
</file>